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1" r:id="rId5"/>
    <p:sldId id="280" r:id="rId6"/>
    <p:sldId id="281" r:id="rId7"/>
    <p:sldId id="282" r:id="rId8"/>
    <p:sldId id="284" r:id="rId9"/>
    <p:sldId id="285" r:id="rId10"/>
    <p:sldId id="286" r:id="rId11"/>
    <p:sldId id="287" r:id="rId12"/>
    <p:sldId id="289" r:id="rId13"/>
    <p:sldId id="290" r:id="rId14"/>
    <p:sldId id="291" r:id="rId15"/>
    <p:sldId id="263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B8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42BA46-6742-4E5A-B3D9-46BB58E4ADA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E8B4C525-AB57-47EE-BE3F-EE03CF515445}">
      <dgm:prSet custT="1"/>
      <dgm:spPr>
        <a:solidFill>
          <a:srgbClr val="F2B816"/>
        </a:solidFill>
        <a:ln>
          <a:solidFill>
            <a:schemeClr val="tx1"/>
          </a:solidFill>
        </a:ln>
        <a:effectLst/>
      </dgm:spPr>
      <dgm:t>
        <a:bodyPr/>
        <a:lstStyle/>
        <a:p>
          <a:pPr>
            <a:buFont typeface="+mj-lt"/>
            <a:buAutoNum type="arabicPeriod"/>
          </a:pPr>
          <a:endParaRPr lang="en-IN" sz="1200" b="1" dirty="0">
            <a:solidFill>
              <a:schemeClr val="tx1"/>
            </a:solidFill>
          </a:endParaRPr>
        </a:p>
        <a:p>
          <a:pPr>
            <a:buFont typeface="+mj-lt"/>
            <a:buAutoNum type="arabicPeriod"/>
          </a:pPr>
          <a:r>
            <a:rPr lang="en-IN" sz="1200" b="1" dirty="0">
              <a:solidFill>
                <a:schemeClr val="tx1"/>
              </a:solidFill>
            </a:rPr>
            <a:t>100% Made in India and Designed by TUV certified Safety Experts</a:t>
          </a:r>
          <a:r>
            <a:rPr lang="en-IN" sz="1400" b="1" dirty="0">
              <a:solidFill>
                <a:schemeClr val="tx1"/>
              </a:solidFill>
            </a:rPr>
            <a:t>:</a:t>
          </a:r>
          <a:endParaRPr lang="en-IN" sz="1400" dirty="0">
            <a:solidFill>
              <a:schemeClr val="tx1"/>
            </a:solidFill>
          </a:endParaRPr>
        </a:p>
      </dgm:t>
    </dgm:pt>
    <dgm:pt modelId="{AAA37F37-7FED-4A97-88A2-AC7E7906C898}" type="parTrans" cxnId="{35800D95-270E-4B69-BE86-6AAF595C349C}">
      <dgm:prSet/>
      <dgm:spPr/>
      <dgm:t>
        <a:bodyPr/>
        <a:lstStyle/>
        <a:p>
          <a:endParaRPr lang="en-IN"/>
        </a:p>
      </dgm:t>
    </dgm:pt>
    <dgm:pt modelId="{C0E021CE-91B1-4492-B66F-EE8DE844D454}" type="sibTrans" cxnId="{35800D95-270E-4B69-BE86-6AAF595C349C}">
      <dgm:prSet/>
      <dgm:spPr/>
      <dgm:t>
        <a:bodyPr/>
        <a:lstStyle/>
        <a:p>
          <a:endParaRPr lang="en-IN"/>
        </a:p>
      </dgm:t>
    </dgm:pt>
    <dgm:pt modelId="{8F495363-5071-46E3-B8D4-5D200F4B2635}">
      <dgm:prSet custT="1"/>
      <dgm:spPr>
        <a:ln>
          <a:solidFill>
            <a:schemeClr val="tx1"/>
          </a:solidFill>
        </a:ln>
      </dgm:spPr>
      <dgm:t>
        <a:bodyPr/>
        <a:lstStyle/>
        <a:p>
          <a:pPr algn="l">
            <a:buSzPts val="1000"/>
            <a:buFont typeface="Courier New" panose="02070309020205020404" pitchFamily="49" charset="0"/>
            <a:buNone/>
          </a:pPr>
          <a:r>
            <a:rPr lang="en-IN" sz="1400" dirty="0"/>
            <a:t>  Our safety fences are proudly manufactured in India, ensuring high-quality standards and supporting local industries. This also allows for faster delivery times compared to imported products.</a:t>
          </a:r>
        </a:p>
      </dgm:t>
    </dgm:pt>
    <dgm:pt modelId="{C1B203E0-3B38-4B9A-8B8C-4705935201A0}" type="parTrans" cxnId="{EDB16AF0-81BC-4342-A636-DCDB8C3A19D8}">
      <dgm:prSet/>
      <dgm:spPr/>
      <dgm:t>
        <a:bodyPr/>
        <a:lstStyle/>
        <a:p>
          <a:endParaRPr lang="en-IN"/>
        </a:p>
      </dgm:t>
    </dgm:pt>
    <dgm:pt modelId="{16D2ECD5-60F6-4EDB-B323-64F17ED704DB}" type="sibTrans" cxnId="{EDB16AF0-81BC-4342-A636-DCDB8C3A19D8}">
      <dgm:prSet/>
      <dgm:spPr/>
      <dgm:t>
        <a:bodyPr/>
        <a:lstStyle/>
        <a:p>
          <a:endParaRPr lang="en-IN"/>
        </a:p>
      </dgm:t>
    </dgm:pt>
    <dgm:pt modelId="{DA127BA4-3709-4678-9542-F0DE3DF8E8E8}">
      <dgm:prSet custT="1"/>
      <dgm:spPr>
        <a:solidFill>
          <a:srgbClr val="F2B816"/>
        </a:solidFill>
        <a:ln>
          <a:solidFill>
            <a:schemeClr val="tx1"/>
          </a:solidFill>
        </a:ln>
        <a:effectLst/>
      </dgm:spPr>
      <dgm:t>
        <a:bodyPr/>
        <a:lstStyle/>
        <a:p>
          <a:pPr>
            <a:buFont typeface="+mj-lt"/>
            <a:buAutoNum type="arabicPeriod"/>
          </a:pPr>
          <a:r>
            <a:rPr lang="en-IN" sz="1200" b="1" dirty="0">
              <a:solidFill>
                <a:schemeClr val="tx1"/>
              </a:solidFill>
            </a:rPr>
            <a:t>Customized Sizes Available</a:t>
          </a:r>
          <a:r>
            <a:rPr lang="en-IN" sz="1500" b="1" dirty="0">
              <a:solidFill>
                <a:schemeClr val="tx1"/>
              </a:solidFill>
            </a:rPr>
            <a:t>:</a:t>
          </a:r>
          <a:endParaRPr lang="en-IN" sz="1500" dirty="0">
            <a:solidFill>
              <a:schemeClr val="tx1"/>
            </a:solidFill>
          </a:endParaRPr>
        </a:p>
      </dgm:t>
    </dgm:pt>
    <dgm:pt modelId="{EB708E70-1B71-4C3E-A2D3-83F74ED8BDAD}" type="parTrans" cxnId="{C5DCDCAE-8B62-4639-8574-B67AF81BC1B3}">
      <dgm:prSet/>
      <dgm:spPr/>
      <dgm:t>
        <a:bodyPr/>
        <a:lstStyle/>
        <a:p>
          <a:endParaRPr lang="en-IN"/>
        </a:p>
      </dgm:t>
    </dgm:pt>
    <dgm:pt modelId="{82DD0B76-297F-42BE-8365-533D708736B1}" type="sibTrans" cxnId="{C5DCDCAE-8B62-4639-8574-B67AF81BC1B3}">
      <dgm:prSet/>
      <dgm:spPr/>
      <dgm:t>
        <a:bodyPr/>
        <a:lstStyle/>
        <a:p>
          <a:endParaRPr lang="en-IN"/>
        </a:p>
      </dgm:t>
    </dgm:pt>
    <dgm:pt modelId="{633BFFBC-613A-45AB-A830-8D66366B02BD}">
      <dgm:prSet custT="1"/>
      <dgm:spPr>
        <a:ln>
          <a:solidFill>
            <a:schemeClr val="tx1"/>
          </a:solidFill>
        </a:ln>
      </dgm:spPr>
      <dgm:t>
        <a:bodyPr/>
        <a:lstStyle/>
        <a:p>
          <a:pPr>
            <a:buSzPts val="1000"/>
            <a:buFont typeface="Courier New" panose="02070309020205020404" pitchFamily="49" charset="0"/>
            <a:buNone/>
          </a:pPr>
          <a:r>
            <a:rPr lang="en-IN" sz="1300" dirty="0"/>
            <a:t>  </a:t>
          </a:r>
          <a:r>
            <a:rPr lang="en-IN" sz="1400" dirty="0"/>
            <a:t>We offer a range of customized sizes to meet the specific needs of different projects and applications. This flexibility ensures that our fences can be tailored to your exact requirements.</a:t>
          </a:r>
        </a:p>
      </dgm:t>
    </dgm:pt>
    <dgm:pt modelId="{939ADA8E-CAF3-4395-9AED-6133B56F4D42}" type="parTrans" cxnId="{5020998A-43A6-42EF-AA6E-D176C73D8540}">
      <dgm:prSet/>
      <dgm:spPr/>
      <dgm:t>
        <a:bodyPr/>
        <a:lstStyle/>
        <a:p>
          <a:endParaRPr lang="en-IN"/>
        </a:p>
      </dgm:t>
    </dgm:pt>
    <dgm:pt modelId="{F687F0E6-BE07-45F4-B815-F4F2A37582E5}" type="sibTrans" cxnId="{5020998A-43A6-42EF-AA6E-D176C73D8540}">
      <dgm:prSet/>
      <dgm:spPr/>
      <dgm:t>
        <a:bodyPr/>
        <a:lstStyle/>
        <a:p>
          <a:endParaRPr lang="en-IN"/>
        </a:p>
      </dgm:t>
    </dgm:pt>
    <dgm:pt modelId="{FAC6936E-72D9-4BA5-986C-451F6164498D}">
      <dgm:prSet custT="1"/>
      <dgm:spPr>
        <a:solidFill>
          <a:srgbClr val="F2B816"/>
        </a:solidFill>
        <a:ln>
          <a:solidFill>
            <a:schemeClr val="tx1"/>
          </a:solidFill>
        </a:ln>
        <a:effectLst/>
      </dgm:spPr>
      <dgm:t>
        <a:bodyPr/>
        <a:lstStyle/>
        <a:p>
          <a:pPr>
            <a:buFont typeface="+mj-lt"/>
            <a:buAutoNum type="arabicPeriod"/>
          </a:pPr>
          <a:r>
            <a:rPr lang="en-IN" sz="1200" b="1" dirty="0">
              <a:solidFill>
                <a:schemeClr val="tx1"/>
              </a:solidFill>
            </a:rPr>
            <a:t>Tested and CE Marked:</a:t>
          </a:r>
          <a:endParaRPr lang="en-IN" sz="1200" dirty="0">
            <a:solidFill>
              <a:schemeClr val="tx1"/>
            </a:solidFill>
          </a:endParaRPr>
        </a:p>
      </dgm:t>
    </dgm:pt>
    <dgm:pt modelId="{5361F7D6-B609-4928-803C-FFE3840F176F}" type="parTrans" cxnId="{1CEA47F0-B4B2-46CD-A17E-28C9B2ECBAFA}">
      <dgm:prSet/>
      <dgm:spPr/>
      <dgm:t>
        <a:bodyPr/>
        <a:lstStyle/>
        <a:p>
          <a:endParaRPr lang="en-IN"/>
        </a:p>
      </dgm:t>
    </dgm:pt>
    <dgm:pt modelId="{50853090-9D08-4D02-A39F-24E76F0D4A6B}" type="sibTrans" cxnId="{1CEA47F0-B4B2-46CD-A17E-28C9B2ECBAFA}">
      <dgm:prSet/>
      <dgm:spPr/>
      <dgm:t>
        <a:bodyPr/>
        <a:lstStyle/>
        <a:p>
          <a:endParaRPr lang="en-IN"/>
        </a:p>
      </dgm:t>
    </dgm:pt>
    <dgm:pt modelId="{F9A75793-923D-41FD-8C99-85F53127A1F5}">
      <dgm:prSet custT="1"/>
      <dgm:spPr>
        <a:ln>
          <a:solidFill>
            <a:schemeClr val="tx1"/>
          </a:solidFill>
        </a:ln>
      </dgm:spPr>
      <dgm:t>
        <a:bodyPr/>
        <a:lstStyle/>
        <a:p>
          <a:pPr>
            <a:buSzPts val="1000"/>
            <a:buFont typeface="Courier New" panose="02070309020205020404" pitchFamily="49" charset="0"/>
            <a:buNone/>
          </a:pPr>
          <a:r>
            <a:rPr lang="en-IN" sz="1300" dirty="0"/>
            <a:t>  </a:t>
          </a:r>
          <a:r>
            <a:rPr lang="en-IN" sz="1400" dirty="0"/>
            <a:t>Our safety fences are rigorously tested and CE marked under machinery directive 2006/42/EC as per EN ISO 14120:2015 by TUV, guaranteeing compliance with international safety standards and providing peace of mind regarding their reliability and effectiveness.</a:t>
          </a:r>
        </a:p>
      </dgm:t>
    </dgm:pt>
    <dgm:pt modelId="{1E13FD78-3B88-46EB-ADDD-98F51F5CD01B}" type="parTrans" cxnId="{83B7AC4C-D09A-4121-BD75-2BF6B0C51762}">
      <dgm:prSet/>
      <dgm:spPr/>
      <dgm:t>
        <a:bodyPr/>
        <a:lstStyle/>
        <a:p>
          <a:endParaRPr lang="en-IN"/>
        </a:p>
      </dgm:t>
    </dgm:pt>
    <dgm:pt modelId="{0CE24595-B8C9-4088-BEF1-9C65E847FF93}" type="sibTrans" cxnId="{83B7AC4C-D09A-4121-BD75-2BF6B0C51762}">
      <dgm:prSet/>
      <dgm:spPr/>
      <dgm:t>
        <a:bodyPr/>
        <a:lstStyle/>
        <a:p>
          <a:endParaRPr lang="en-IN"/>
        </a:p>
      </dgm:t>
    </dgm:pt>
    <dgm:pt modelId="{E96F1353-550E-4F91-9632-CC221B4927FE}" type="pres">
      <dgm:prSet presAssocID="{B142BA46-6742-4E5A-B3D9-46BB58E4ADAB}" presName="linearFlow" presStyleCnt="0">
        <dgm:presLayoutVars>
          <dgm:dir/>
          <dgm:animLvl val="lvl"/>
          <dgm:resizeHandles val="exact"/>
        </dgm:presLayoutVars>
      </dgm:prSet>
      <dgm:spPr/>
    </dgm:pt>
    <dgm:pt modelId="{E3AA5FB5-7AD1-4D50-AB95-65B9DE611A14}" type="pres">
      <dgm:prSet presAssocID="{E8B4C525-AB57-47EE-BE3F-EE03CF515445}" presName="composite" presStyleCnt="0"/>
      <dgm:spPr/>
    </dgm:pt>
    <dgm:pt modelId="{95487D5F-C63C-42A0-A780-0E3C94E36C18}" type="pres">
      <dgm:prSet presAssocID="{E8B4C525-AB57-47EE-BE3F-EE03CF515445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F71F700C-32EF-489F-9312-2026C70F5626}" type="pres">
      <dgm:prSet presAssocID="{E8B4C525-AB57-47EE-BE3F-EE03CF515445}" presName="descendantText" presStyleLbl="alignAcc1" presStyleIdx="0" presStyleCnt="3">
        <dgm:presLayoutVars>
          <dgm:bulletEnabled val="1"/>
        </dgm:presLayoutVars>
      </dgm:prSet>
      <dgm:spPr/>
    </dgm:pt>
    <dgm:pt modelId="{0EE62B9B-BA32-4026-918B-0552A3D1B1BD}" type="pres">
      <dgm:prSet presAssocID="{C0E021CE-91B1-4492-B66F-EE8DE844D454}" presName="sp" presStyleCnt="0"/>
      <dgm:spPr/>
    </dgm:pt>
    <dgm:pt modelId="{047F2A16-2FE7-47E6-AF56-439E1088E0C7}" type="pres">
      <dgm:prSet presAssocID="{DA127BA4-3709-4678-9542-F0DE3DF8E8E8}" presName="composite" presStyleCnt="0"/>
      <dgm:spPr/>
    </dgm:pt>
    <dgm:pt modelId="{DA7AF254-BA9C-4947-B63A-EE56AD110F9A}" type="pres">
      <dgm:prSet presAssocID="{DA127BA4-3709-4678-9542-F0DE3DF8E8E8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7D868E28-DBFD-45D4-8105-A4B651018170}" type="pres">
      <dgm:prSet presAssocID="{DA127BA4-3709-4678-9542-F0DE3DF8E8E8}" presName="descendantText" presStyleLbl="alignAcc1" presStyleIdx="1" presStyleCnt="3">
        <dgm:presLayoutVars>
          <dgm:bulletEnabled val="1"/>
        </dgm:presLayoutVars>
      </dgm:prSet>
      <dgm:spPr/>
    </dgm:pt>
    <dgm:pt modelId="{9790F21D-7A1D-47F6-8D91-C65E38299FFF}" type="pres">
      <dgm:prSet presAssocID="{82DD0B76-297F-42BE-8365-533D708736B1}" presName="sp" presStyleCnt="0"/>
      <dgm:spPr/>
    </dgm:pt>
    <dgm:pt modelId="{F64879DD-1711-44EA-A6BC-465E1F946942}" type="pres">
      <dgm:prSet presAssocID="{FAC6936E-72D9-4BA5-986C-451F6164498D}" presName="composite" presStyleCnt="0"/>
      <dgm:spPr/>
    </dgm:pt>
    <dgm:pt modelId="{09D7A7D1-7F5C-474A-A059-72A3E840ADCC}" type="pres">
      <dgm:prSet presAssocID="{FAC6936E-72D9-4BA5-986C-451F6164498D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33A04EE1-9DB7-4D78-B01E-A01A04E33C2D}" type="pres">
      <dgm:prSet presAssocID="{FAC6936E-72D9-4BA5-986C-451F6164498D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2651AB16-5915-44C1-B8B1-518852D99FB5}" type="presOf" srcId="{FAC6936E-72D9-4BA5-986C-451F6164498D}" destId="{09D7A7D1-7F5C-474A-A059-72A3E840ADCC}" srcOrd="0" destOrd="0" presId="urn:microsoft.com/office/officeart/2005/8/layout/chevron2"/>
    <dgm:cxn modelId="{801D1A28-2C24-4982-975B-3FC3B790AFB3}" type="presOf" srcId="{B142BA46-6742-4E5A-B3D9-46BB58E4ADAB}" destId="{E96F1353-550E-4F91-9632-CC221B4927FE}" srcOrd="0" destOrd="0" presId="urn:microsoft.com/office/officeart/2005/8/layout/chevron2"/>
    <dgm:cxn modelId="{9DF80036-D8E8-4A87-B956-2B0F2E0F9072}" type="presOf" srcId="{E8B4C525-AB57-47EE-BE3F-EE03CF515445}" destId="{95487D5F-C63C-42A0-A780-0E3C94E36C18}" srcOrd="0" destOrd="0" presId="urn:microsoft.com/office/officeart/2005/8/layout/chevron2"/>
    <dgm:cxn modelId="{83B7AC4C-D09A-4121-BD75-2BF6B0C51762}" srcId="{FAC6936E-72D9-4BA5-986C-451F6164498D}" destId="{F9A75793-923D-41FD-8C99-85F53127A1F5}" srcOrd="0" destOrd="0" parTransId="{1E13FD78-3B88-46EB-ADDD-98F51F5CD01B}" sibTransId="{0CE24595-B8C9-4088-BEF1-9C65E847FF93}"/>
    <dgm:cxn modelId="{0D8C3A59-DFC6-47E6-8305-918AC117836D}" type="presOf" srcId="{DA127BA4-3709-4678-9542-F0DE3DF8E8E8}" destId="{DA7AF254-BA9C-4947-B63A-EE56AD110F9A}" srcOrd="0" destOrd="0" presId="urn:microsoft.com/office/officeart/2005/8/layout/chevron2"/>
    <dgm:cxn modelId="{5020998A-43A6-42EF-AA6E-D176C73D8540}" srcId="{DA127BA4-3709-4678-9542-F0DE3DF8E8E8}" destId="{633BFFBC-613A-45AB-A830-8D66366B02BD}" srcOrd="0" destOrd="0" parTransId="{939ADA8E-CAF3-4395-9AED-6133B56F4D42}" sibTransId="{F687F0E6-BE07-45F4-B815-F4F2A37582E5}"/>
    <dgm:cxn modelId="{36AF998B-19E5-4084-B83E-75710A43B073}" type="presOf" srcId="{F9A75793-923D-41FD-8C99-85F53127A1F5}" destId="{33A04EE1-9DB7-4D78-B01E-A01A04E33C2D}" srcOrd="0" destOrd="0" presId="urn:microsoft.com/office/officeart/2005/8/layout/chevron2"/>
    <dgm:cxn modelId="{35800D95-270E-4B69-BE86-6AAF595C349C}" srcId="{B142BA46-6742-4E5A-B3D9-46BB58E4ADAB}" destId="{E8B4C525-AB57-47EE-BE3F-EE03CF515445}" srcOrd="0" destOrd="0" parTransId="{AAA37F37-7FED-4A97-88A2-AC7E7906C898}" sibTransId="{C0E021CE-91B1-4492-B66F-EE8DE844D454}"/>
    <dgm:cxn modelId="{C5DCDCAE-8B62-4639-8574-B67AF81BC1B3}" srcId="{B142BA46-6742-4E5A-B3D9-46BB58E4ADAB}" destId="{DA127BA4-3709-4678-9542-F0DE3DF8E8E8}" srcOrd="1" destOrd="0" parTransId="{EB708E70-1B71-4C3E-A2D3-83F74ED8BDAD}" sibTransId="{82DD0B76-297F-42BE-8365-533D708736B1}"/>
    <dgm:cxn modelId="{028F55CF-A994-43C2-979D-CFB2D3EC029B}" type="presOf" srcId="{8F495363-5071-46E3-B8D4-5D200F4B2635}" destId="{F71F700C-32EF-489F-9312-2026C70F5626}" srcOrd="0" destOrd="0" presId="urn:microsoft.com/office/officeart/2005/8/layout/chevron2"/>
    <dgm:cxn modelId="{E302B0E5-32C5-4F72-BAB4-78318D6A8087}" type="presOf" srcId="{633BFFBC-613A-45AB-A830-8D66366B02BD}" destId="{7D868E28-DBFD-45D4-8105-A4B651018170}" srcOrd="0" destOrd="0" presId="urn:microsoft.com/office/officeart/2005/8/layout/chevron2"/>
    <dgm:cxn modelId="{1CEA47F0-B4B2-46CD-A17E-28C9B2ECBAFA}" srcId="{B142BA46-6742-4E5A-B3D9-46BB58E4ADAB}" destId="{FAC6936E-72D9-4BA5-986C-451F6164498D}" srcOrd="2" destOrd="0" parTransId="{5361F7D6-B609-4928-803C-FFE3840F176F}" sibTransId="{50853090-9D08-4D02-A39F-24E76F0D4A6B}"/>
    <dgm:cxn modelId="{EDB16AF0-81BC-4342-A636-DCDB8C3A19D8}" srcId="{E8B4C525-AB57-47EE-BE3F-EE03CF515445}" destId="{8F495363-5071-46E3-B8D4-5D200F4B2635}" srcOrd="0" destOrd="0" parTransId="{C1B203E0-3B38-4B9A-8B8C-4705935201A0}" sibTransId="{16D2ECD5-60F6-4EDB-B323-64F17ED704DB}"/>
    <dgm:cxn modelId="{0E7522B8-4639-4FE0-8154-8A8746BBD930}" type="presParOf" srcId="{E96F1353-550E-4F91-9632-CC221B4927FE}" destId="{E3AA5FB5-7AD1-4D50-AB95-65B9DE611A14}" srcOrd="0" destOrd="0" presId="urn:microsoft.com/office/officeart/2005/8/layout/chevron2"/>
    <dgm:cxn modelId="{A1B8D210-4BF2-4931-9EAC-46DDE5E0D132}" type="presParOf" srcId="{E3AA5FB5-7AD1-4D50-AB95-65B9DE611A14}" destId="{95487D5F-C63C-42A0-A780-0E3C94E36C18}" srcOrd="0" destOrd="0" presId="urn:microsoft.com/office/officeart/2005/8/layout/chevron2"/>
    <dgm:cxn modelId="{1E402997-D31C-4C3B-8AB5-280D33E88E31}" type="presParOf" srcId="{E3AA5FB5-7AD1-4D50-AB95-65B9DE611A14}" destId="{F71F700C-32EF-489F-9312-2026C70F5626}" srcOrd="1" destOrd="0" presId="urn:microsoft.com/office/officeart/2005/8/layout/chevron2"/>
    <dgm:cxn modelId="{84FF1422-1BD3-488F-950F-705D5B3B538C}" type="presParOf" srcId="{E96F1353-550E-4F91-9632-CC221B4927FE}" destId="{0EE62B9B-BA32-4026-918B-0552A3D1B1BD}" srcOrd="1" destOrd="0" presId="urn:microsoft.com/office/officeart/2005/8/layout/chevron2"/>
    <dgm:cxn modelId="{55E82648-8FFF-4386-892B-9557E11E8001}" type="presParOf" srcId="{E96F1353-550E-4F91-9632-CC221B4927FE}" destId="{047F2A16-2FE7-47E6-AF56-439E1088E0C7}" srcOrd="2" destOrd="0" presId="urn:microsoft.com/office/officeart/2005/8/layout/chevron2"/>
    <dgm:cxn modelId="{D7EA82DF-FC98-4411-BE7A-BFAD2E6541C7}" type="presParOf" srcId="{047F2A16-2FE7-47E6-AF56-439E1088E0C7}" destId="{DA7AF254-BA9C-4947-B63A-EE56AD110F9A}" srcOrd="0" destOrd="0" presId="urn:microsoft.com/office/officeart/2005/8/layout/chevron2"/>
    <dgm:cxn modelId="{798F2E8A-C9BC-4D05-983C-03DA9E9858CC}" type="presParOf" srcId="{047F2A16-2FE7-47E6-AF56-439E1088E0C7}" destId="{7D868E28-DBFD-45D4-8105-A4B651018170}" srcOrd="1" destOrd="0" presId="urn:microsoft.com/office/officeart/2005/8/layout/chevron2"/>
    <dgm:cxn modelId="{2805F729-9673-4BCC-A956-81ADDE9F73E3}" type="presParOf" srcId="{E96F1353-550E-4F91-9632-CC221B4927FE}" destId="{9790F21D-7A1D-47F6-8D91-C65E38299FFF}" srcOrd="3" destOrd="0" presId="urn:microsoft.com/office/officeart/2005/8/layout/chevron2"/>
    <dgm:cxn modelId="{515516C8-6F5A-4952-9526-06E798AE408D}" type="presParOf" srcId="{E96F1353-550E-4F91-9632-CC221B4927FE}" destId="{F64879DD-1711-44EA-A6BC-465E1F946942}" srcOrd="4" destOrd="0" presId="urn:microsoft.com/office/officeart/2005/8/layout/chevron2"/>
    <dgm:cxn modelId="{A56F49A8-F761-47A0-885C-AF5BC7661D2E}" type="presParOf" srcId="{F64879DD-1711-44EA-A6BC-465E1F946942}" destId="{09D7A7D1-7F5C-474A-A059-72A3E840ADCC}" srcOrd="0" destOrd="0" presId="urn:microsoft.com/office/officeart/2005/8/layout/chevron2"/>
    <dgm:cxn modelId="{5B4B53B2-BBDB-496E-88CA-547EC3D835EF}" type="presParOf" srcId="{F64879DD-1711-44EA-A6BC-465E1F946942}" destId="{33A04EE1-9DB7-4D78-B01E-A01A04E33C2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428706-15ED-451E-AA61-86FDFA55DFD9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BADC74E-B953-4272-BA88-5DB0A3E9C0E5}">
      <dgm:prSet custT="1"/>
      <dgm:spPr>
        <a:solidFill>
          <a:srgbClr val="F2B816"/>
        </a:solidFill>
        <a:ln>
          <a:solidFill>
            <a:schemeClr val="tx1"/>
          </a:solidFill>
        </a:ln>
      </dgm:spPr>
      <dgm:t>
        <a:bodyPr/>
        <a:lstStyle/>
        <a:p>
          <a:pPr>
            <a:buFont typeface="+mj-lt"/>
            <a:buAutoNum type="arabicPeriod"/>
          </a:pPr>
          <a:endParaRPr lang="en-IN" sz="1200" b="1" dirty="0">
            <a:solidFill>
              <a:schemeClr val="tx1"/>
            </a:solidFill>
          </a:endParaRPr>
        </a:p>
        <a:p>
          <a:pPr>
            <a:buFont typeface="+mj-lt"/>
            <a:buAutoNum type="arabicPeriod"/>
          </a:pPr>
          <a:r>
            <a:rPr lang="en-IN" sz="1200" b="1" dirty="0">
              <a:solidFill>
                <a:schemeClr val="tx1"/>
              </a:solidFill>
            </a:rPr>
            <a:t>Easy and Modular Installation and Ergonomically Safe Designs:</a:t>
          </a:r>
          <a:endParaRPr lang="en-IN" sz="1200" dirty="0">
            <a:solidFill>
              <a:schemeClr val="tx1"/>
            </a:solidFill>
          </a:endParaRPr>
        </a:p>
      </dgm:t>
    </dgm:pt>
    <dgm:pt modelId="{39F1803B-2B0F-49E4-B390-AC7066B78FBC}" type="parTrans" cxnId="{2F89632E-03DD-4EE2-A56E-D54DBD42B6B5}">
      <dgm:prSet/>
      <dgm:spPr/>
      <dgm:t>
        <a:bodyPr/>
        <a:lstStyle/>
        <a:p>
          <a:endParaRPr lang="en-IN"/>
        </a:p>
      </dgm:t>
    </dgm:pt>
    <dgm:pt modelId="{BDF58E97-37DF-49BA-B10C-362939A0B115}" type="sibTrans" cxnId="{2F89632E-03DD-4EE2-A56E-D54DBD42B6B5}">
      <dgm:prSet/>
      <dgm:spPr/>
      <dgm:t>
        <a:bodyPr/>
        <a:lstStyle/>
        <a:p>
          <a:endParaRPr lang="en-IN"/>
        </a:p>
      </dgm:t>
    </dgm:pt>
    <dgm:pt modelId="{2557A3A7-ED69-40F9-B296-02D7DAD4CC2B}">
      <dgm:prSet custT="1"/>
      <dgm:spPr>
        <a:ln>
          <a:solidFill>
            <a:schemeClr val="tx1"/>
          </a:solidFill>
        </a:ln>
      </dgm:spPr>
      <dgm:t>
        <a:bodyPr/>
        <a:lstStyle/>
        <a:p>
          <a:pPr>
            <a:buSzPts val="1000"/>
            <a:buFont typeface="Courier New" panose="02070309020205020404" pitchFamily="49" charset="0"/>
            <a:buNone/>
          </a:pPr>
          <a:r>
            <a:rPr lang="en-IN" sz="1400" dirty="0"/>
            <a:t>  Designed with user convenience in mind, our fences feature easy installation processes and ergonomically safe designs, reducing installation time and enhancing overall user safety.</a:t>
          </a:r>
        </a:p>
      </dgm:t>
    </dgm:pt>
    <dgm:pt modelId="{68B8B09F-8E55-4F62-86A3-648800BA10AE}" type="parTrans" cxnId="{448F63CD-EBA2-4D93-80CD-FB1DC9FA6643}">
      <dgm:prSet/>
      <dgm:spPr/>
      <dgm:t>
        <a:bodyPr/>
        <a:lstStyle/>
        <a:p>
          <a:endParaRPr lang="en-IN"/>
        </a:p>
      </dgm:t>
    </dgm:pt>
    <dgm:pt modelId="{D4D80B02-7359-401C-9498-C1AF577F31EE}" type="sibTrans" cxnId="{448F63CD-EBA2-4D93-80CD-FB1DC9FA6643}">
      <dgm:prSet/>
      <dgm:spPr/>
      <dgm:t>
        <a:bodyPr/>
        <a:lstStyle/>
        <a:p>
          <a:endParaRPr lang="en-IN"/>
        </a:p>
      </dgm:t>
    </dgm:pt>
    <dgm:pt modelId="{2CAB74EC-20C1-4EAD-846C-AF2B032121DB}">
      <dgm:prSet custT="1"/>
      <dgm:spPr>
        <a:solidFill>
          <a:srgbClr val="F2B816"/>
        </a:solidFill>
        <a:ln>
          <a:solidFill>
            <a:schemeClr val="tx1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IN" sz="1200" b="1" dirty="0">
              <a:solidFill>
                <a:schemeClr val="tx1"/>
              </a:solidFill>
            </a:rPr>
            <a:t>Faster Deliveries</a:t>
          </a:r>
          <a:r>
            <a:rPr lang="en-IN" sz="1300" b="1" dirty="0">
              <a:solidFill>
                <a:schemeClr val="tx1"/>
              </a:solidFill>
            </a:rPr>
            <a:t>:</a:t>
          </a:r>
          <a:endParaRPr lang="en-IN" sz="1300" dirty="0">
            <a:solidFill>
              <a:schemeClr val="tx1"/>
            </a:solidFill>
          </a:endParaRPr>
        </a:p>
      </dgm:t>
    </dgm:pt>
    <dgm:pt modelId="{316789BE-E782-4327-B8FD-EBA72F77E667}" type="parTrans" cxnId="{62255703-B4D1-48A7-A19E-51071A39BD30}">
      <dgm:prSet/>
      <dgm:spPr/>
      <dgm:t>
        <a:bodyPr/>
        <a:lstStyle/>
        <a:p>
          <a:endParaRPr lang="en-IN"/>
        </a:p>
      </dgm:t>
    </dgm:pt>
    <dgm:pt modelId="{3DC3078E-FF67-4D41-AE54-7DAA236B3723}" type="sibTrans" cxnId="{62255703-B4D1-48A7-A19E-51071A39BD30}">
      <dgm:prSet/>
      <dgm:spPr/>
      <dgm:t>
        <a:bodyPr/>
        <a:lstStyle/>
        <a:p>
          <a:endParaRPr lang="en-IN"/>
        </a:p>
      </dgm:t>
    </dgm:pt>
    <dgm:pt modelId="{EE030FC2-9B8D-4DE1-9066-49422C5E60E1}">
      <dgm:prSet custT="1"/>
      <dgm:spPr>
        <a:ln>
          <a:solidFill>
            <a:schemeClr val="tx1"/>
          </a:solidFill>
        </a:ln>
      </dgm:spPr>
      <dgm:t>
        <a:bodyPr/>
        <a:lstStyle/>
        <a:p>
          <a:pPr>
            <a:buSzPts val="1000"/>
            <a:buFont typeface="Courier New" panose="02070309020205020404" pitchFamily="49" charset="0"/>
            <a:buNone/>
          </a:pPr>
          <a:r>
            <a:rPr lang="en-IN" sz="1500" dirty="0"/>
            <a:t>  </a:t>
          </a:r>
          <a:r>
            <a:rPr lang="en-IN" sz="1400" dirty="0"/>
            <a:t>Being manufactured locally in India, our products are readily available for faster deliveries, minimizing delays and ensuring timely completion of projects.</a:t>
          </a:r>
          <a:endParaRPr lang="en-IN" sz="1500" dirty="0"/>
        </a:p>
      </dgm:t>
    </dgm:pt>
    <dgm:pt modelId="{A3C1AE64-BCF2-48D7-B330-ED399F8EEC85}" type="parTrans" cxnId="{1FDA7809-1D0E-4206-9F8D-B95397A6A6A9}">
      <dgm:prSet/>
      <dgm:spPr/>
      <dgm:t>
        <a:bodyPr/>
        <a:lstStyle/>
        <a:p>
          <a:endParaRPr lang="en-IN"/>
        </a:p>
      </dgm:t>
    </dgm:pt>
    <dgm:pt modelId="{CF90AD6F-CEFD-4983-9EE2-678939A4F8DC}" type="sibTrans" cxnId="{1FDA7809-1D0E-4206-9F8D-B95397A6A6A9}">
      <dgm:prSet/>
      <dgm:spPr/>
      <dgm:t>
        <a:bodyPr/>
        <a:lstStyle/>
        <a:p>
          <a:endParaRPr lang="en-IN"/>
        </a:p>
      </dgm:t>
    </dgm:pt>
    <dgm:pt modelId="{B0D219FB-B92B-4CE9-91F2-9E1338A83880}">
      <dgm:prSet custT="1"/>
      <dgm:spPr>
        <a:solidFill>
          <a:srgbClr val="F2B816"/>
        </a:solidFill>
        <a:ln>
          <a:solidFill>
            <a:schemeClr val="tx1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IN" sz="1200" b="1" dirty="0">
              <a:solidFill>
                <a:schemeClr val="tx1"/>
              </a:solidFill>
            </a:rPr>
            <a:t>Customized Color Combinations and Durable Product:</a:t>
          </a:r>
          <a:endParaRPr lang="en-IN" sz="1200" dirty="0">
            <a:solidFill>
              <a:schemeClr val="tx1"/>
            </a:solidFill>
          </a:endParaRPr>
        </a:p>
      </dgm:t>
    </dgm:pt>
    <dgm:pt modelId="{58AB0997-5FD5-4B4F-ADE1-46F8FF510FFC}" type="parTrans" cxnId="{1147B6B5-292E-48B5-A3DC-424CB5137213}">
      <dgm:prSet/>
      <dgm:spPr/>
      <dgm:t>
        <a:bodyPr/>
        <a:lstStyle/>
        <a:p>
          <a:endParaRPr lang="en-IN"/>
        </a:p>
      </dgm:t>
    </dgm:pt>
    <dgm:pt modelId="{011CC08F-3357-43C3-AC67-E78078ECBDA5}" type="sibTrans" cxnId="{1147B6B5-292E-48B5-A3DC-424CB5137213}">
      <dgm:prSet/>
      <dgm:spPr/>
      <dgm:t>
        <a:bodyPr/>
        <a:lstStyle/>
        <a:p>
          <a:endParaRPr lang="en-IN"/>
        </a:p>
      </dgm:t>
    </dgm:pt>
    <dgm:pt modelId="{7CBF38F0-39A0-4E02-801C-47579A7DD278}">
      <dgm:prSet custT="1"/>
      <dgm:spPr>
        <a:ln>
          <a:solidFill>
            <a:schemeClr val="tx1"/>
          </a:solidFill>
        </a:ln>
      </dgm:spPr>
      <dgm:t>
        <a:bodyPr/>
        <a:lstStyle/>
        <a:p>
          <a:pPr>
            <a:buSzPts val="1000"/>
            <a:buFont typeface="Courier New" panose="02070309020205020404" pitchFamily="49" charset="0"/>
            <a:buNone/>
          </a:pPr>
          <a:r>
            <a:rPr lang="en-IN" sz="1500" dirty="0"/>
            <a:t>  </a:t>
          </a:r>
          <a:r>
            <a:rPr lang="en-IN" sz="1400" dirty="0"/>
            <a:t>We offer a variety of colour combinations for our safety fences, allowing you to choose colours that match your brand, enhance visibility, or meet specific aesthetic preferences.</a:t>
          </a:r>
        </a:p>
      </dgm:t>
    </dgm:pt>
    <dgm:pt modelId="{FDD6A177-BD07-4FFE-BD90-7AB8B6AB8C21}" type="parTrans" cxnId="{97651F57-8E49-4A9D-9E27-FCE34E157F33}">
      <dgm:prSet/>
      <dgm:spPr/>
      <dgm:t>
        <a:bodyPr/>
        <a:lstStyle/>
        <a:p>
          <a:endParaRPr lang="en-IN"/>
        </a:p>
      </dgm:t>
    </dgm:pt>
    <dgm:pt modelId="{8F960814-7A22-4905-A470-53F9B9141023}" type="sibTrans" cxnId="{97651F57-8E49-4A9D-9E27-FCE34E157F33}">
      <dgm:prSet/>
      <dgm:spPr/>
      <dgm:t>
        <a:bodyPr/>
        <a:lstStyle/>
        <a:p>
          <a:endParaRPr lang="en-IN"/>
        </a:p>
      </dgm:t>
    </dgm:pt>
    <dgm:pt modelId="{28BBB88B-CE3F-4304-ACC4-0A3817E72F65}">
      <dgm:prSet custT="1"/>
      <dgm:spPr>
        <a:ln>
          <a:solidFill>
            <a:schemeClr val="tx1"/>
          </a:solidFill>
        </a:ln>
      </dgm:spPr>
      <dgm:t>
        <a:bodyPr/>
        <a:lstStyle/>
        <a:p>
          <a:pPr>
            <a:buSzPts val="1000"/>
            <a:buFont typeface="Courier New" panose="02070309020205020404" pitchFamily="49" charset="0"/>
            <a:buNone/>
          </a:pPr>
          <a:r>
            <a:rPr lang="en-US" sz="1400" dirty="0"/>
            <a:t>   </a:t>
          </a:r>
          <a:r>
            <a:rPr lang="en-IN" sz="1400" dirty="0"/>
            <a:t>Constructed with high-quality materials to withstand harsh environments and heavy use, ensuring long-lasting performance and reliability</a:t>
          </a:r>
        </a:p>
      </dgm:t>
    </dgm:pt>
    <dgm:pt modelId="{F5679AAE-3CC1-432A-8171-FCEE0E7E70F5}" type="parTrans" cxnId="{A181F83C-9715-4B8A-AFF3-30A94DCD8700}">
      <dgm:prSet/>
      <dgm:spPr/>
      <dgm:t>
        <a:bodyPr/>
        <a:lstStyle/>
        <a:p>
          <a:endParaRPr lang="en-IN"/>
        </a:p>
      </dgm:t>
    </dgm:pt>
    <dgm:pt modelId="{93A3EB4A-FABC-49EC-B42C-6C74235285CB}" type="sibTrans" cxnId="{A181F83C-9715-4B8A-AFF3-30A94DCD8700}">
      <dgm:prSet/>
      <dgm:spPr/>
      <dgm:t>
        <a:bodyPr/>
        <a:lstStyle/>
        <a:p>
          <a:endParaRPr lang="en-IN"/>
        </a:p>
      </dgm:t>
    </dgm:pt>
    <dgm:pt modelId="{44BA6705-7A1C-4FEA-BDBC-7FD4E47C8942}" type="pres">
      <dgm:prSet presAssocID="{2F428706-15ED-451E-AA61-86FDFA55DFD9}" presName="linearFlow" presStyleCnt="0">
        <dgm:presLayoutVars>
          <dgm:dir/>
          <dgm:animLvl val="lvl"/>
          <dgm:resizeHandles val="exact"/>
        </dgm:presLayoutVars>
      </dgm:prSet>
      <dgm:spPr/>
    </dgm:pt>
    <dgm:pt modelId="{BFA7D904-7CFD-4505-8233-4A54281D79CE}" type="pres">
      <dgm:prSet presAssocID="{1BADC74E-B953-4272-BA88-5DB0A3E9C0E5}" presName="composite" presStyleCnt="0"/>
      <dgm:spPr/>
    </dgm:pt>
    <dgm:pt modelId="{F171ED90-D5BC-41F7-A835-F6DC8EC431B7}" type="pres">
      <dgm:prSet presAssocID="{1BADC74E-B953-4272-BA88-5DB0A3E9C0E5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95C05239-5616-44AC-809A-E54E75DAF167}" type="pres">
      <dgm:prSet presAssocID="{1BADC74E-B953-4272-BA88-5DB0A3E9C0E5}" presName="descendantText" presStyleLbl="alignAcc1" presStyleIdx="0" presStyleCnt="3">
        <dgm:presLayoutVars>
          <dgm:bulletEnabled val="1"/>
        </dgm:presLayoutVars>
      </dgm:prSet>
      <dgm:spPr/>
    </dgm:pt>
    <dgm:pt modelId="{52FB2904-977C-4DFC-BE64-BDF1282045F2}" type="pres">
      <dgm:prSet presAssocID="{BDF58E97-37DF-49BA-B10C-362939A0B115}" presName="sp" presStyleCnt="0"/>
      <dgm:spPr/>
    </dgm:pt>
    <dgm:pt modelId="{6825F9FD-D241-4FAB-8CB0-F28A9ABF37FC}" type="pres">
      <dgm:prSet presAssocID="{2CAB74EC-20C1-4EAD-846C-AF2B032121DB}" presName="composite" presStyleCnt="0"/>
      <dgm:spPr/>
    </dgm:pt>
    <dgm:pt modelId="{B242534A-0520-4B51-800A-933B3EEE64CC}" type="pres">
      <dgm:prSet presAssocID="{2CAB74EC-20C1-4EAD-846C-AF2B032121DB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5DFAEFF-F2F6-4762-9D62-7BED2958C67B}" type="pres">
      <dgm:prSet presAssocID="{2CAB74EC-20C1-4EAD-846C-AF2B032121DB}" presName="descendantText" presStyleLbl="alignAcc1" presStyleIdx="1" presStyleCnt="3">
        <dgm:presLayoutVars>
          <dgm:bulletEnabled val="1"/>
        </dgm:presLayoutVars>
      </dgm:prSet>
      <dgm:spPr/>
    </dgm:pt>
    <dgm:pt modelId="{15F91B49-32F1-4EB7-9561-06880398BE81}" type="pres">
      <dgm:prSet presAssocID="{3DC3078E-FF67-4D41-AE54-7DAA236B3723}" presName="sp" presStyleCnt="0"/>
      <dgm:spPr/>
    </dgm:pt>
    <dgm:pt modelId="{5D12A234-7523-4532-A32D-A596C92426B0}" type="pres">
      <dgm:prSet presAssocID="{B0D219FB-B92B-4CE9-91F2-9E1338A83880}" presName="composite" presStyleCnt="0"/>
      <dgm:spPr/>
    </dgm:pt>
    <dgm:pt modelId="{8E6AC5CB-B37E-4355-9ECF-7930C228D3B7}" type="pres">
      <dgm:prSet presAssocID="{B0D219FB-B92B-4CE9-91F2-9E1338A83880}" presName="parentText" presStyleLbl="alignNode1" presStyleIdx="2" presStyleCnt="3" custLinFactNeighborX="351" custLinFactNeighborY="-10284">
        <dgm:presLayoutVars>
          <dgm:chMax val="1"/>
          <dgm:bulletEnabled val="1"/>
        </dgm:presLayoutVars>
      </dgm:prSet>
      <dgm:spPr/>
    </dgm:pt>
    <dgm:pt modelId="{8687D732-D650-4C49-BC1B-766CCC4227EE}" type="pres">
      <dgm:prSet presAssocID="{B0D219FB-B92B-4CE9-91F2-9E1338A83880}" presName="descendantText" presStyleLbl="alignAcc1" presStyleIdx="2" presStyleCnt="3" custScaleY="134526" custLinFactNeighborY="511">
        <dgm:presLayoutVars>
          <dgm:bulletEnabled val="1"/>
        </dgm:presLayoutVars>
      </dgm:prSet>
      <dgm:spPr/>
    </dgm:pt>
  </dgm:ptLst>
  <dgm:cxnLst>
    <dgm:cxn modelId="{62255703-B4D1-48A7-A19E-51071A39BD30}" srcId="{2F428706-15ED-451E-AA61-86FDFA55DFD9}" destId="{2CAB74EC-20C1-4EAD-846C-AF2B032121DB}" srcOrd="1" destOrd="0" parTransId="{316789BE-E782-4327-B8FD-EBA72F77E667}" sibTransId="{3DC3078E-FF67-4D41-AE54-7DAA236B3723}"/>
    <dgm:cxn modelId="{1FDA7809-1D0E-4206-9F8D-B95397A6A6A9}" srcId="{2CAB74EC-20C1-4EAD-846C-AF2B032121DB}" destId="{EE030FC2-9B8D-4DE1-9066-49422C5E60E1}" srcOrd="0" destOrd="0" parTransId="{A3C1AE64-BCF2-48D7-B330-ED399F8EEC85}" sibTransId="{CF90AD6F-CEFD-4983-9EE2-678939A4F8DC}"/>
    <dgm:cxn modelId="{72FDD328-6749-40B9-8274-794917F6CA48}" type="presOf" srcId="{2F428706-15ED-451E-AA61-86FDFA55DFD9}" destId="{44BA6705-7A1C-4FEA-BDBC-7FD4E47C8942}" srcOrd="0" destOrd="0" presId="urn:microsoft.com/office/officeart/2005/8/layout/chevron2"/>
    <dgm:cxn modelId="{2F89632E-03DD-4EE2-A56E-D54DBD42B6B5}" srcId="{2F428706-15ED-451E-AA61-86FDFA55DFD9}" destId="{1BADC74E-B953-4272-BA88-5DB0A3E9C0E5}" srcOrd="0" destOrd="0" parTransId="{39F1803B-2B0F-49E4-B390-AC7066B78FBC}" sibTransId="{BDF58E97-37DF-49BA-B10C-362939A0B115}"/>
    <dgm:cxn modelId="{B7EF943C-D776-463E-A3A0-7BCC1112BC63}" type="presOf" srcId="{2557A3A7-ED69-40F9-B296-02D7DAD4CC2B}" destId="{95C05239-5616-44AC-809A-E54E75DAF167}" srcOrd="0" destOrd="0" presId="urn:microsoft.com/office/officeart/2005/8/layout/chevron2"/>
    <dgm:cxn modelId="{A181F83C-9715-4B8A-AFF3-30A94DCD8700}" srcId="{B0D219FB-B92B-4CE9-91F2-9E1338A83880}" destId="{28BBB88B-CE3F-4304-ACC4-0A3817E72F65}" srcOrd="1" destOrd="0" parTransId="{F5679AAE-3CC1-432A-8171-FCEE0E7E70F5}" sibTransId="{93A3EB4A-FABC-49EC-B42C-6C74235285CB}"/>
    <dgm:cxn modelId="{F87DB943-1DEF-4201-BE0C-2784021F4E30}" type="presOf" srcId="{B0D219FB-B92B-4CE9-91F2-9E1338A83880}" destId="{8E6AC5CB-B37E-4355-9ECF-7930C228D3B7}" srcOrd="0" destOrd="0" presId="urn:microsoft.com/office/officeart/2005/8/layout/chevron2"/>
    <dgm:cxn modelId="{D4C1C16F-6A83-48CB-AE64-92C1C8AC10CF}" type="presOf" srcId="{1BADC74E-B953-4272-BA88-5DB0A3E9C0E5}" destId="{F171ED90-D5BC-41F7-A835-F6DC8EC431B7}" srcOrd="0" destOrd="0" presId="urn:microsoft.com/office/officeart/2005/8/layout/chevron2"/>
    <dgm:cxn modelId="{97651F57-8E49-4A9D-9E27-FCE34E157F33}" srcId="{B0D219FB-B92B-4CE9-91F2-9E1338A83880}" destId="{7CBF38F0-39A0-4E02-801C-47579A7DD278}" srcOrd="0" destOrd="0" parTransId="{FDD6A177-BD07-4FFE-BD90-7AB8B6AB8C21}" sibTransId="{8F960814-7A22-4905-A470-53F9B9141023}"/>
    <dgm:cxn modelId="{3A4D7258-8205-4318-B619-153265F37187}" type="presOf" srcId="{28BBB88B-CE3F-4304-ACC4-0A3817E72F65}" destId="{8687D732-D650-4C49-BC1B-766CCC4227EE}" srcOrd="0" destOrd="1" presId="urn:microsoft.com/office/officeart/2005/8/layout/chevron2"/>
    <dgm:cxn modelId="{FD2E338B-D7A4-4A0B-B83E-3E46A6D2A672}" type="presOf" srcId="{EE030FC2-9B8D-4DE1-9066-49422C5E60E1}" destId="{D5DFAEFF-F2F6-4762-9D62-7BED2958C67B}" srcOrd="0" destOrd="0" presId="urn:microsoft.com/office/officeart/2005/8/layout/chevron2"/>
    <dgm:cxn modelId="{1147B6B5-292E-48B5-A3DC-424CB5137213}" srcId="{2F428706-15ED-451E-AA61-86FDFA55DFD9}" destId="{B0D219FB-B92B-4CE9-91F2-9E1338A83880}" srcOrd="2" destOrd="0" parTransId="{58AB0997-5FD5-4B4F-ADE1-46F8FF510FFC}" sibTransId="{011CC08F-3357-43C3-AC67-E78078ECBDA5}"/>
    <dgm:cxn modelId="{448F63CD-EBA2-4D93-80CD-FB1DC9FA6643}" srcId="{1BADC74E-B953-4272-BA88-5DB0A3E9C0E5}" destId="{2557A3A7-ED69-40F9-B296-02D7DAD4CC2B}" srcOrd="0" destOrd="0" parTransId="{68B8B09F-8E55-4F62-86A3-648800BA10AE}" sibTransId="{D4D80B02-7359-401C-9498-C1AF577F31EE}"/>
    <dgm:cxn modelId="{BA1868D7-BC51-4703-B3D7-4293918C70F0}" type="presOf" srcId="{2CAB74EC-20C1-4EAD-846C-AF2B032121DB}" destId="{B242534A-0520-4B51-800A-933B3EEE64CC}" srcOrd="0" destOrd="0" presId="urn:microsoft.com/office/officeart/2005/8/layout/chevron2"/>
    <dgm:cxn modelId="{5F36D0FA-DF48-465B-989C-F3D9D40249D3}" type="presOf" srcId="{7CBF38F0-39A0-4E02-801C-47579A7DD278}" destId="{8687D732-D650-4C49-BC1B-766CCC4227EE}" srcOrd="0" destOrd="0" presId="urn:microsoft.com/office/officeart/2005/8/layout/chevron2"/>
    <dgm:cxn modelId="{E8D2D8C7-E4C9-4A3E-AEA9-38769EC51DCE}" type="presParOf" srcId="{44BA6705-7A1C-4FEA-BDBC-7FD4E47C8942}" destId="{BFA7D904-7CFD-4505-8233-4A54281D79CE}" srcOrd="0" destOrd="0" presId="urn:microsoft.com/office/officeart/2005/8/layout/chevron2"/>
    <dgm:cxn modelId="{D71FCAF2-E252-49EB-9370-F99168993022}" type="presParOf" srcId="{BFA7D904-7CFD-4505-8233-4A54281D79CE}" destId="{F171ED90-D5BC-41F7-A835-F6DC8EC431B7}" srcOrd="0" destOrd="0" presId="urn:microsoft.com/office/officeart/2005/8/layout/chevron2"/>
    <dgm:cxn modelId="{45285BE5-E54C-43D1-9019-8DA00160EA72}" type="presParOf" srcId="{BFA7D904-7CFD-4505-8233-4A54281D79CE}" destId="{95C05239-5616-44AC-809A-E54E75DAF167}" srcOrd="1" destOrd="0" presId="urn:microsoft.com/office/officeart/2005/8/layout/chevron2"/>
    <dgm:cxn modelId="{1D6438A4-EBB8-47D3-8354-200B9EF16B7E}" type="presParOf" srcId="{44BA6705-7A1C-4FEA-BDBC-7FD4E47C8942}" destId="{52FB2904-977C-4DFC-BE64-BDF1282045F2}" srcOrd="1" destOrd="0" presId="urn:microsoft.com/office/officeart/2005/8/layout/chevron2"/>
    <dgm:cxn modelId="{D1393DAF-61A1-4A57-9E32-487017D89D01}" type="presParOf" srcId="{44BA6705-7A1C-4FEA-BDBC-7FD4E47C8942}" destId="{6825F9FD-D241-4FAB-8CB0-F28A9ABF37FC}" srcOrd="2" destOrd="0" presId="urn:microsoft.com/office/officeart/2005/8/layout/chevron2"/>
    <dgm:cxn modelId="{D0884695-03D9-4314-B22D-FDC36DE3BA36}" type="presParOf" srcId="{6825F9FD-D241-4FAB-8CB0-F28A9ABF37FC}" destId="{B242534A-0520-4B51-800A-933B3EEE64CC}" srcOrd="0" destOrd="0" presId="urn:microsoft.com/office/officeart/2005/8/layout/chevron2"/>
    <dgm:cxn modelId="{84094D39-D2FC-41A2-A843-F0DD3B4469F7}" type="presParOf" srcId="{6825F9FD-D241-4FAB-8CB0-F28A9ABF37FC}" destId="{D5DFAEFF-F2F6-4762-9D62-7BED2958C67B}" srcOrd="1" destOrd="0" presId="urn:microsoft.com/office/officeart/2005/8/layout/chevron2"/>
    <dgm:cxn modelId="{125350F0-F54B-463A-AC07-8523BC371F36}" type="presParOf" srcId="{44BA6705-7A1C-4FEA-BDBC-7FD4E47C8942}" destId="{15F91B49-32F1-4EB7-9561-06880398BE81}" srcOrd="3" destOrd="0" presId="urn:microsoft.com/office/officeart/2005/8/layout/chevron2"/>
    <dgm:cxn modelId="{4551898E-1D19-4BCA-B4A5-5AF1D41D1F9F}" type="presParOf" srcId="{44BA6705-7A1C-4FEA-BDBC-7FD4E47C8942}" destId="{5D12A234-7523-4532-A32D-A596C92426B0}" srcOrd="4" destOrd="0" presId="urn:microsoft.com/office/officeart/2005/8/layout/chevron2"/>
    <dgm:cxn modelId="{27AC06B3-8335-45B4-A7C4-C6C27649929A}" type="presParOf" srcId="{5D12A234-7523-4532-A32D-A596C92426B0}" destId="{8E6AC5CB-B37E-4355-9ECF-7930C228D3B7}" srcOrd="0" destOrd="0" presId="urn:microsoft.com/office/officeart/2005/8/layout/chevron2"/>
    <dgm:cxn modelId="{9BD7F171-FD8E-4926-A662-A09154F675EE}" type="presParOf" srcId="{5D12A234-7523-4532-A32D-A596C92426B0}" destId="{8687D732-D650-4C49-BC1B-766CCC4227E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487D5F-C63C-42A0-A780-0E3C94E36C18}">
      <dsp:nvSpPr>
        <dsp:cNvPr id="0" name=""/>
        <dsp:cNvSpPr/>
      </dsp:nvSpPr>
      <dsp:spPr>
        <a:xfrm rot="5400000">
          <a:off x="-270926" y="275712"/>
          <a:ext cx="1806178" cy="1264325"/>
        </a:xfrm>
        <a:prstGeom prst="chevron">
          <a:avLst/>
        </a:prstGeom>
        <a:solidFill>
          <a:srgbClr val="F2B816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IN" sz="1200" b="1" kern="1200" dirty="0">
            <a:solidFill>
              <a:schemeClr val="tx1"/>
            </a:solidFill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200" b="1" kern="1200" dirty="0">
              <a:solidFill>
                <a:schemeClr val="tx1"/>
              </a:solidFill>
            </a:rPr>
            <a:t>100% Made in India and Designed by TUV certified Safety Experts</a:t>
          </a:r>
          <a:r>
            <a:rPr lang="en-IN" sz="1400" b="1" kern="1200" dirty="0">
              <a:solidFill>
                <a:schemeClr val="tx1"/>
              </a:solidFill>
            </a:rPr>
            <a:t>:</a:t>
          </a:r>
          <a:endParaRPr lang="en-IN" sz="1400" kern="1200" dirty="0">
            <a:solidFill>
              <a:schemeClr val="tx1"/>
            </a:solidFill>
          </a:endParaRPr>
        </a:p>
      </dsp:txBody>
      <dsp:txXfrm rot="-5400000">
        <a:off x="1" y="636949"/>
        <a:ext cx="1264325" cy="541853"/>
      </dsp:txXfrm>
    </dsp:sp>
    <dsp:sp modelId="{F71F700C-32EF-489F-9312-2026C70F5626}">
      <dsp:nvSpPr>
        <dsp:cNvPr id="0" name=""/>
        <dsp:cNvSpPr/>
      </dsp:nvSpPr>
      <dsp:spPr>
        <a:xfrm rot="5400000">
          <a:off x="2737245" y="-1468134"/>
          <a:ext cx="1174633" cy="41204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Courier New" panose="02070309020205020404" pitchFamily="49" charset="0"/>
            <a:buNone/>
          </a:pPr>
          <a:r>
            <a:rPr lang="en-IN" sz="1400" kern="1200" dirty="0"/>
            <a:t>  Our safety fences are proudly manufactured in India, ensuring high-quality standards and supporting local industries. This also allows for faster delivery times compared to imported products.</a:t>
          </a:r>
        </a:p>
      </dsp:txBody>
      <dsp:txXfrm rot="-5400000">
        <a:off x="1264325" y="62127"/>
        <a:ext cx="4063133" cy="1059951"/>
      </dsp:txXfrm>
    </dsp:sp>
    <dsp:sp modelId="{DA7AF254-BA9C-4947-B63A-EE56AD110F9A}">
      <dsp:nvSpPr>
        <dsp:cNvPr id="0" name=""/>
        <dsp:cNvSpPr/>
      </dsp:nvSpPr>
      <dsp:spPr>
        <a:xfrm rot="5400000">
          <a:off x="-270926" y="1890091"/>
          <a:ext cx="1806178" cy="1264325"/>
        </a:xfrm>
        <a:prstGeom prst="chevron">
          <a:avLst/>
        </a:prstGeom>
        <a:solidFill>
          <a:srgbClr val="F2B816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200" b="1" kern="1200" dirty="0">
              <a:solidFill>
                <a:schemeClr val="tx1"/>
              </a:solidFill>
            </a:rPr>
            <a:t>Customized Sizes Available</a:t>
          </a:r>
          <a:r>
            <a:rPr lang="en-IN" sz="1500" b="1" kern="1200" dirty="0">
              <a:solidFill>
                <a:schemeClr val="tx1"/>
              </a:solidFill>
            </a:rPr>
            <a:t>:</a:t>
          </a:r>
          <a:endParaRPr lang="en-IN" sz="1500" kern="1200" dirty="0">
            <a:solidFill>
              <a:schemeClr val="tx1"/>
            </a:solidFill>
          </a:endParaRPr>
        </a:p>
      </dsp:txBody>
      <dsp:txXfrm rot="-5400000">
        <a:off x="1" y="2251328"/>
        <a:ext cx="1264325" cy="541853"/>
      </dsp:txXfrm>
    </dsp:sp>
    <dsp:sp modelId="{7D868E28-DBFD-45D4-8105-A4B651018170}">
      <dsp:nvSpPr>
        <dsp:cNvPr id="0" name=""/>
        <dsp:cNvSpPr/>
      </dsp:nvSpPr>
      <dsp:spPr>
        <a:xfrm rot="5400000">
          <a:off x="2737554" y="145935"/>
          <a:ext cx="1174016" cy="41204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Courier New" panose="02070309020205020404" pitchFamily="49" charset="0"/>
            <a:buNone/>
          </a:pPr>
          <a:r>
            <a:rPr lang="en-IN" sz="1300" kern="1200" dirty="0"/>
            <a:t>  </a:t>
          </a:r>
          <a:r>
            <a:rPr lang="en-IN" sz="1400" kern="1200" dirty="0"/>
            <a:t>We offer a range of customized sizes to meet the specific needs of different projects and applications. This flexibility ensures that our fences can be tailored to your exact requirements.</a:t>
          </a:r>
        </a:p>
      </dsp:txBody>
      <dsp:txXfrm rot="-5400000">
        <a:off x="1264326" y="1676475"/>
        <a:ext cx="4063163" cy="1059394"/>
      </dsp:txXfrm>
    </dsp:sp>
    <dsp:sp modelId="{09D7A7D1-7F5C-474A-A059-72A3E840ADCC}">
      <dsp:nvSpPr>
        <dsp:cNvPr id="0" name=""/>
        <dsp:cNvSpPr/>
      </dsp:nvSpPr>
      <dsp:spPr>
        <a:xfrm rot="5400000">
          <a:off x="-270926" y="3504471"/>
          <a:ext cx="1806178" cy="1264325"/>
        </a:xfrm>
        <a:prstGeom prst="chevron">
          <a:avLst/>
        </a:prstGeom>
        <a:solidFill>
          <a:srgbClr val="F2B816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200" b="1" kern="1200" dirty="0">
              <a:solidFill>
                <a:schemeClr val="tx1"/>
              </a:solidFill>
            </a:rPr>
            <a:t>Tested and CE Marked:</a:t>
          </a:r>
          <a:endParaRPr lang="en-IN" sz="1200" kern="1200" dirty="0">
            <a:solidFill>
              <a:schemeClr val="tx1"/>
            </a:solidFill>
          </a:endParaRPr>
        </a:p>
      </dsp:txBody>
      <dsp:txXfrm rot="-5400000">
        <a:off x="1" y="3865708"/>
        <a:ext cx="1264325" cy="541853"/>
      </dsp:txXfrm>
    </dsp:sp>
    <dsp:sp modelId="{33A04EE1-9DB7-4D78-B01E-A01A04E33C2D}">
      <dsp:nvSpPr>
        <dsp:cNvPr id="0" name=""/>
        <dsp:cNvSpPr/>
      </dsp:nvSpPr>
      <dsp:spPr>
        <a:xfrm rot="5400000">
          <a:off x="2737554" y="1760314"/>
          <a:ext cx="1174016" cy="41204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Courier New" panose="02070309020205020404" pitchFamily="49" charset="0"/>
            <a:buNone/>
          </a:pPr>
          <a:r>
            <a:rPr lang="en-IN" sz="1300" kern="1200" dirty="0"/>
            <a:t>  </a:t>
          </a:r>
          <a:r>
            <a:rPr lang="en-IN" sz="1400" kern="1200" dirty="0"/>
            <a:t>Our safety fences are rigorously tested and CE marked under machinery directive 2006/42/EC as per EN ISO 14120:2015 by TUV, guaranteeing compliance with international safety standards and providing peace of mind regarding their reliability and effectiveness.</a:t>
          </a:r>
        </a:p>
      </dsp:txBody>
      <dsp:txXfrm rot="-5400000">
        <a:off x="1264326" y="3290854"/>
        <a:ext cx="4063163" cy="10593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71ED90-D5BC-41F7-A835-F6DC8EC431B7}">
      <dsp:nvSpPr>
        <dsp:cNvPr id="0" name=""/>
        <dsp:cNvSpPr/>
      </dsp:nvSpPr>
      <dsp:spPr>
        <a:xfrm rot="5400000">
          <a:off x="-258132" y="283040"/>
          <a:ext cx="1720884" cy="1204619"/>
        </a:xfrm>
        <a:prstGeom prst="chevron">
          <a:avLst/>
        </a:prstGeom>
        <a:solidFill>
          <a:srgbClr val="F2B816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IN" sz="1200" b="1" kern="1200" dirty="0">
            <a:solidFill>
              <a:schemeClr val="tx1"/>
            </a:solidFill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200" b="1" kern="1200" dirty="0">
              <a:solidFill>
                <a:schemeClr val="tx1"/>
              </a:solidFill>
            </a:rPr>
            <a:t>Easy and Modular Installation and Ergonomically Safe Designs:</a:t>
          </a:r>
          <a:endParaRPr lang="en-IN" sz="1200" kern="1200" dirty="0">
            <a:solidFill>
              <a:schemeClr val="tx1"/>
            </a:solidFill>
          </a:endParaRPr>
        </a:p>
      </dsp:txBody>
      <dsp:txXfrm rot="-5400000">
        <a:off x="1" y="627218"/>
        <a:ext cx="1204619" cy="516265"/>
      </dsp:txXfrm>
    </dsp:sp>
    <dsp:sp modelId="{95C05239-5616-44AC-809A-E54E75DAF167}">
      <dsp:nvSpPr>
        <dsp:cNvPr id="0" name=""/>
        <dsp:cNvSpPr/>
      </dsp:nvSpPr>
      <dsp:spPr>
        <a:xfrm rot="5400000">
          <a:off x="2735127" y="-1505600"/>
          <a:ext cx="1119163" cy="41801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Courier New" panose="02070309020205020404" pitchFamily="49" charset="0"/>
            <a:buNone/>
          </a:pPr>
          <a:r>
            <a:rPr lang="en-IN" sz="1400" kern="1200" dirty="0"/>
            <a:t>  Designed with user convenience in mind, our fences feature easy installation processes and ergonomically safe designs, reducing installation time and enhancing overall user safety.</a:t>
          </a:r>
        </a:p>
      </dsp:txBody>
      <dsp:txXfrm rot="-5400000">
        <a:off x="1204620" y="79540"/>
        <a:ext cx="4125546" cy="1009897"/>
      </dsp:txXfrm>
    </dsp:sp>
    <dsp:sp modelId="{B242534A-0520-4B51-800A-933B3EEE64CC}">
      <dsp:nvSpPr>
        <dsp:cNvPr id="0" name=""/>
        <dsp:cNvSpPr/>
      </dsp:nvSpPr>
      <dsp:spPr>
        <a:xfrm rot="5400000">
          <a:off x="-258132" y="1821009"/>
          <a:ext cx="1720884" cy="1204619"/>
        </a:xfrm>
        <a:prstGeom prst="chevron">
          <a:avLst/>
        </a:prstGeom>
        <a:solidFill>
          <a:srgbClr val="F2B816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200" b="1" kern="1200" dirty="0">
              <a:solidFill>
                <a:schemeClr val="tx1"/>
              </a:solidFill>
            </a:rPr>
            <a:t>Faster Deliveries</a:t>
          </a:r>
          <a:r>
            <a:rPr lang="en-IN" sz="1300" b="1" kern="1200" dirty="0">
              <a:solidFill>
                <a:schemeClr val="tx1"/>
              </a:solidFill>
            </a:rPr>
            <a:t>:</a:t>
          </a:r>
          <a:endParaRPr lang="en-IN" sz="1300" kern="1200" dirty="0">
            <a:solidFill>
              <a:schemeClr val="tx1"/>
            </a:solidFill>
          </a:endParaRPr>
        </a:p>
      </dsp:txBody>
      <dsp:txXfrm rot="-5400000">
        <a:off x="1" y="2165187"/>
        <a:ext cx="1204619" cy="516265"/>
      </dsp:txXfrm>
    </dsp:sp>
    <dsp:sp modelId="{D5DFAEFF-F2F6-4762-9D62-7BED2958C67B}">
      <dsp:nvSpPr>
        <dsp:cNvPr id="0" name=""/>
        <dsp:cNvSpPr/>
      </dsp:nvSpPr>
      <dsp:spPr>
        <a:xfrm rot="5400000">
          <a:off x="2735421" y="32074"/>
          <a:ext cx="1118574" cy="41801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Courier New" panose="02070309020205020404" pitchFamily="49" charset="0"/>
            <a:buNone/>
          </a:pPr>
          <a:r>
            <a:rPr lang="en-IN" sz="1500" kern="1200" dirty="0"/>
            <a:t>  </a:t>
          </a:r>
          <a:r>
            <a:rPr lang="en-IN" sz="1400" kern="1200" dirty="0"/>
            <a:t>Being manufactured locally in India, our products are readily available for faster deliveries, minimizing delays and ensuring timely completion of projects.</a:t>
          </a:r>
          <a:endParaRPr lang="en-IN" sz="1500" kern="1200" dirty="0"/>
        </a:p>
      </dsp:txBody>
      <dsp:txXfrm rot="-5400000">
        <a:off x="1204619" y="1617480"/>
        <a:ext cx="4125575" cy="1009366"/>
      </dsp:txXfrm>
    </dsp:sp>
    <dsp:sp modelId="{8E6AC5CB-B37E-4355-9ECF-7930C228D3B7}">
      <dsp:nvSpPr>
        <dsp:cNvPr id="0" name=""/>
        <dsp:cNvSpPr/>
      </dsp:nvSpPr>
      <dsp:spPr>
        <a:xfrm rot="5400000">
          <a:off x="-253904" y="3375103"/>
          <a:ext cx="1720884" cy="1204619"/>
        </a:xfrm>
        <a:prstGeom prst="chevron">
          <a:avLst/>
        </a:prstGeom>
        <a:solidFill>
          <a:srgbClr val="F2B816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IN" sz="1200" b="1" kern="1200" dirty="0">
              <a:solidFill>
                <a:schemeClr val="tx1"/>
              </a:solidFill>
            </a:rPr>
            <a:t>Customized Color Combinations and Durable Product:</a:t>
          </a:r>
          <a:endParaRPr lang="en-IN" sz="1200" kern="1200" dirty="0">
            <a:solidFill>
              <a:schemeClr val="tx1"/>
            </a:solidFill>
          </a:endParaRPr>
        </a:p>
      </dsp:txBody>
      <dsp:txXfrm rot="-5400000">
        <a:off x="4229" y="3719281"/>
        <a:ext cx="1204619" cy="516265"/>
      </dsp:txXfrm>
    </dsp:sp>
    <dsp:sp modelId="{8687D732-D650-4C49-BC1B-766CCC4227EE}">
      <dsp:nvSpPr>
        <dsp:cNvPr id="0" name=""/>
        <dsp:cNvSpPr/>
      </dsp:nvSpPr>
      <dsp:spPr>
        <a:xfrm rot="5400000">
          <a:off x="2542322" y="1768859"/>
          <a:ext cx="1504774" cy="41801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Courier New" panose="02070309020205020404" pitchFamily="49" charset="0"/>
            <a:buNone/>
          </a:pPr>
          <a:r>
            <a:rPr lang="en-IN" sz="1500" kern="1200" dirty="0"/>
            <a:t>  </a:t>
          </a:r>
          <a:r>
            <a:rPr lang="en-IN" sz="1400" kern="1200" dirty="0"/>
            <a:t>We offer a variety of colour combinations for our safety fences, allowing you to choose colours that match your brand, enhance visibility, or meet specific aesthetic preferences.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Courier New" panose="02070309020205020404" pitchFamily="49" charset="0"/>
            <a:buNone/>
          </a:pPr>
          <a:r>
            <a:rPr lang="en-US" sz="1400" kern="1200" dirty="0"/>
            <a:t>   </a:t>
          </a:r>
          <a:r>
            <a:rPr lang="en-IN" sz="1400" kern="1200" dirty="0"/>
            <a:t>Constructed with high-quality materials to withstand harsh environments and heavy use, ensuring long-lasting performance and reliability</a:t>
          </a:r>
        </a:p>
      </dsp:txBody>
      <dsp:txXfrm rot="-5400000">
        <a:off x="1204620" y="3180019"/>
        <a:ext cx="4106722" cy="13578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60CD8E-9FE9-452D-A3A3-3B998C8B6852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98ED7-07DE-4898-8D92-2E94CA6862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9540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07469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9226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7717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395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8268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4235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4283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9135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803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4037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20269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AE19C-957A-4DAD-9C78-72A10029BB58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845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1BF0D-6211-A3C8-4918-C5F7E000B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25E08A-EC92-C8FD-589A-3BE363120F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64675-3823-9969-529F-CD412D1EC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151CB-FD32-6A83-2CA3-CD62D88C6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4D9B6-01E7-5728-499A-0E4A9930E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56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F5F12-C48C-A693-4541-60069AD78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AA7A6-D5DA-5001-F6FE-5BF80AF220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168C0-DA14-0F7D-463B-B0AD98DE3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E3C03-92A9-EB44-0B0A-8456039A8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036A6-1EB8-C6A1-08AB-268C8F221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5141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8D6F18-8104-0736-B61F-1EE4DF9287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ED09E5-C9A1-3C6E-DBF8-BA6E64441F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81482-8356-E8B5-1916-5070B02FA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8BDBF-124B-91AB-E87E-6B322A599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4C72C-4DB4-92B9-AA1D-E371B372C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899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F1C7D-6961-C462-1111-F7F82C7E4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50057-1524-C8B7-76FA-FBBBA249B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FBB4B-BAC1-4D8C-6D05-C1E2DE5D3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B3F37-EA4B-854D-40C0-D73A24AE2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E6859-513A-8008-2B72-3A493756E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6985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839F3-40EF-1B69-848B-3F3B970F5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59402-BD59-9B30-241C-F70321BEE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E4AEA-3C7E-2038-8318-E75A51E64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DE611-048C-5A39-2578-8278CF716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A35F8-3F58-A66D-EEBA-C37338FC1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0640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02F08-6516-1A2F-B1E3-220FD07B8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19CEE-ED41-1136-E66B-D39FF537EC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C878E-2EA0-35A6-D09E-927F35E74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1EEC0F-287C-1760-AE5A-CE7C8BB60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15634-3E4A-0FE5-BE7C-5E9615E6A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325994-765C-8548-77C3-E6A39BB6A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0995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CF9DC-A6E9-3138-E3DF-6D191DDBC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8189F-12EA-1780-869F-324A81E11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4F3904-D216-E63B-0B42-9575452C78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C97BDF-DC29-2339-34E9-B0FCF6E7EE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E61735-6802-EC3C-D499-D31E6F8844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E3581B-FA5A-26CB-DEB8-3F47C919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7B8675-4007-1BC9-0584-93C29593E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E78E3E-8D00-4637-F877-C32380BC1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1693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BF567-458D-0EBE-F722-15456B016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F4AF07-CD67-97DC-2F2F-6EEE6020C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5D344B-3F72-F870-EB46-BEDD84C6B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0869D7-826E-AEFC-53C1-D0F74568A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1305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EDA853-910A-0392-E729-B632F89FC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DFCF75-49CD-BF4B-5D64-ABB1C183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30207-01B7-62A9-B727-78270D319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660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97BF1-709C-1C16-69F7-EDD2FFBA7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CAD40-CB11-2BC1-2E6B-0AB475168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2B3558-DF94-CBDD-68BA-996E18DBC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4C760-3D6F-9ABA-1711-EDA088AC3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F2E9E-7184-E220-E511-48D4577CA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0A4FF4-7D96-F32E-4B5B-0C9A4E720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2876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F3A04-AD7F-ABE0-DFDB-A8B2E04D4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93976A-359C-82B6-8E78-F1670C21DC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6050FC-638F-88CF-FE95-AB200A6540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299F0-33B7-AD38-A20B-341CCE6C1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8C731-E86B-6A37-72EE-3ED61F457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0A6E1-2420-F8C3-CF3F-4076B120D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51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743422-9696-8A70-D706-1FD833A0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F33B06-C0E6-2AC4-E581-6226F54EDE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EADF4-C2B7-70E1-DBD6-8BDE6C23BB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5F350-C182-4631-BD8B-5A24037EC719}" type="datetimeFigureOut">
              <a:rPr lang="en-IN" smtClean="0"/>
              <a:t>18-07-2024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27B9B-D46A-EA6E-B026-7C07FFE03C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E583B-684B-72CA-CDC3-2F321AF3E2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2A2C6-AE1C-475C-9AE4-C199E513F2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838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18" Type="http://schemas.openxmlformats.org/officeDocument/2006/relationships/image" Target="../media/image29.pn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12" Type="http://schemas.openxmlformats.org/officeDocument/2006/relationships/image" Target="../media/image24.pn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11" Type="http://schemas.openxmlformats.org/officeDocument/2006/relationships/image" Target="../media/image23.png"/><Relationship Id="rId5" Type="http://schemas.openxmlformats.org/officeDocument/2006/relationships/image" Target="../media/image17.jpeg"/><Relationship Id="rId15" Type="http://schemas.openxmlformats.org/officeDocument/2006/relationships/image" Target="../media/image1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svg"/><Relationship Id="rId7" Type="http://schemas.openxmlformats.org/officeDocument/2006/relationships/image" Target="../media/image35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svg"/><Relationship Id="rId10" Type="http://schemas.openxmlformats.org/officeDocument/2006/relationships/image" Target="../media/image1.png"/><Relationship Id="rId4" Type="http://schemas.openxmlformats.org/officeDocument/2006/relationships/image" Target="../media/image32.png"/><Relationship Id="rId9" Type="http://schemas.openxmlformats.org/officeDocument/2006/relationships/image" Target="../media/image3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94" y="1143000"/>
            <a:ext cx="12214942" cy="5765800"/>
            <a:chOff x="0" y="0"/>
            <a:chExt cx="4816593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167467"/>
            </a:xfrm>
            <a:custGeom>
              <a:avLst/>
              <a:gdLst/>
              <a:ahLst/>
              <a:cxnLst/>
              <a:rect l="l" t="t" r="r" b="b"/>
              <a:pathLst>
                <a:path w="4816592" h="2167467">
                  <a:moveTo>
                    <a:pt x="0" y="0"/>
                  </a:moveTo>
                  <a:lnTo>
                    <a:pt x="4816592" y="0"/>
                  </a:lnTo>
                  <a:lnTo>
                    <a:pt x="4816592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DBD0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20556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280" y="1645763"/>
            <a:ext cx="12214942" cy="4658922"/>
            <a:chOff x="0" y="0"/>
            <a:chExt cx="4816593" cy="1595707"/>
          </a:xfrm>
          <a:solidFill>
            <a:schemeClr val="bg1"/>
          </a:solidFill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1595707"/>
            </a:xfrm>
            <a:custGeom>
              <a:avLst/>
              <a:gdLst/>
              <a:ahLst/>
              <a:cxnLst/>
              <a:rect l="l" t="t" r="r" b="b"/>
              <a:pathLst>
                <a:path w="4816592" h="1595707">
                  <a:moveTo>
                    <a:pt x="0" y="0"/>
                  </a:moveTo>
                  <a:lnTo>
                    <a:pt x="4816592" y="0"/>
                  </a:lnTo>
                  <a:lnTo>
                    <a:pt x="4816592" y="1595707"/>
                  </a:lnTo>
                  <a:lnTo>
                    <a:pt x="0" y="1595707"/>
                  </a:lnTo>
                  <a:close/>
                </a:path>
              </a:pathLst>
            </a:custGeom>
            <a:grpFill/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816593" cy="1633807"/>
            </a:xfrm>
            <a:prstGeom prst="rect">
              <a:avLst/>
            </a:prstGeom>
            <a:grpFill/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24669" y="1911098"/>
            <a:ext cx="5888644" cy="774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38"/>
              </a:lnSpc>
            </a:pPr>
            <a:r>
              <a:rPr lang="en-US" sz="4400" b="1" spc="-223" dirty="0">
                <a:solidFill>
                  <a:srgbClr val="FFC000"/>
                </a:solidFill>
                <a:latin typeface="Montserrat" panose="00000500000000000000" pitchFamily="2" charset="0"/>
              </a:rPr>
              <a:t>BUSINESS PROFILE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16000" y="4372656"/>
            <a:ext cx="4267200" cy="4630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29"/>
              </a:lnSpc>
            </a:pPr>
            <a:r>
              <a:rPr lang="en-US" sz="1866" b="1" spc="37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PRAZAMANA SafeTIC LLP</a:t>
            </a:r>
          </a:p>
          <a:p>
            <a:pPr algn="ctr">
              <a:lnSpc>
                <a:spcPts val="1829"/>
              </a:lnSpc>
            </a:pPr>
            <a:r>
              <a:rPr lang="en-US" sz="1866" b="1" spc="37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 “Ensuring Safety”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EF4492-3381-40BA-1431-E01A9FE40A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sp>
        <p:nvSpPr>
          <p:cNvPr id="12" name="TextBox 22">
            <a:extLst>
              <a:ext uri="{FF2B5EF4-FFF2-40B4-BE49-F238E27FC236}">
                <a16:creationId xmlns:a16="http://schemas.microsoft.com/office/drawing/2014/main" id="{A711A67B-951A-15E0-75CF-8A8258326A63}"/>
              </a:ext>
            </a:extLst>
          </p:cNvPr>
          <p:cNvSpPr txBox="1"/>
          <p:nvPr/>
        </p:nvSpPr>
        <p:spPr>
          <a:xfrm>
            <a:off x="10718800" y="6574207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FFFFFF"/>
                </a:solidFill>
                <a:latin typeface="Montserrat"/>
              </a:rPr>
              <a:t>Page 01 of 16</a:t>
            </a:r>
          </a:p>
        </p:txBody>
      </p:sp>
      <p:pic>
        <p:nvPicPr>
          <p:cNvPr id="2058" name="Picture 10" descr="Free photo: Office Building - Architecture, Graphic, Technology - Free ...">
            <a:extLst>
              <a:ext uri="{FF2B5EF4-FFF2-40B4-BE49-F238E27FC236}">
                <a16:creationId xmlns:a16="http://schemas.microsoft.com/office/drawing/2014/main" id="{7035DFD8-B48C-F48B-15B0-7FCE57CB2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509" y="1534523"/>
            <a:ext cx="6204149" cy="4770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7">
            <a:extLst>
              <a:ext uri="{FF2B5EF4-FFF2-40B4-BE49-F238E27FC236}">
                <a16:creationId xmlns:a16="http://schemas.microsoft.com/office/drawing/2014/main" id="{7D28436C-42AD-B89D-07A6-C7E99AA50F03}"/>
              </a:ext>
            </a:extLst>
          </p:cNvPr>
          <p:cNvSpPr/>
          <p:nvPr/>
        </p:nvSpPr>
        <p:spPr>
          <a:xfrm>
            <a:off x="8191" y="6304685"/>
            <a:ext cx="5410200" cy="614374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endParaRPr lang="en-IN"/>
          </a:p>
        </p:txBody>
      </p:sp>
      <p:sp>
        <p:nvSpPr>
          <p:cNvPr id="9" name="TextBox 13"/>
          <p:cNvSpPr txBox="1"/>
          <p:nvPr/>
        </p:nvSpPr>
        <p:spPr>
          <a:xfrm>
            <a:off x="148626" y="6585826"/>
            <a:ext cx="2718477" cy="220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66"/>
              </a:lnSpc>
            </a:pPr>
            <a:r>
              <a:rPr lang="en-US" sz="1200" b="1" dirty="0">
                <a:solidFill>
                  <a:schemeClr val="bg1"/>
                </a:solidFill>
                <a:latin typeface="Montserrat"/>
              </a:rPr>
              <a:t>www.machinessafety.com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2"/>
          <p:cNvSpPr txBox="1"/>
          <p:nvPr/>
        </p:nvSpPr>
        <p:spPr>
          <a:xfrm>
            <a:off x="5588001" y="4851400"/>
            <a:ext cx="1734719" cy="4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Certificates and Achievements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3753" y="4237328"/>
            <a:ext cx="1734719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Start and release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971311" y="4237328"/>
            <a:ext cx="2379157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New products releases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309757" y="31472"/>
            <a:ext cx="7502804" cy="476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200" b="1" spc="-119" dirty="0">
                <a:solidFill>
                  <a:srgbClr val="000000"/>
                </a:solidFill>
                <a:latin typeface="Montserrat" panose="00000500000000000000" pitchFamily="2" charset="0"/>
              </a:rPr>
              <a:t>KEY PROJECTS DELIVERED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88181" y="6538995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10of 16</a:t>
            </a:r>
          </a:p>
        </p:txBody>
      </p:sp>
      <p:sp>
        <p:nvSpPr>
          <p:cNvPr id="75" name="AutoShape 6">
            <a:extLst>
              <a:ext uri="{FF2B5EF4-FFF2-40B4-BE49-F238E27FC236}">
                <a16:creationId xmlns:a16="http://schemas.microsoft.com/office/drawing/2014/main" id="{FF91F1B5-F196-8F2C-5036-CDC7DB8CA412}"/>
              </a:ext>
            </a:extLst>
          </p:cNvPr>
          <p:cNvSpPr/>
          <p:nvPr/>
        </p:nvSpPr>
        <p:spPr>
          <a:xfrm>
            <a:off x="2477" y="6418141"/>
            <a:ext cx="10820400" cy="450551"/>
          </a:xfrm>
          <a:prstGeom prst="rect">
            <a:avLst/>
          </a:prstGeom>
          <a:solidFill>
            <a:srgbClr val="FDBD01"/>
          </a:solidFill>
        </p:spPr>
        <p:txBody>
          <a:bodyPr/>
          <a:lstStyle/>
          <a:p>
            <a:endParaRPr lang="en-IN" sz="1200" dirty="0">
              <a:solidFill>
                <a:srgbClr val="FFC000"/>
              </a:solidFill>
            </a:endParaRPr>
          </a:p>
        </p:txBody>
      </p:sp>
      <p:sp>
        <p:nvSpPr>
          <p:cNvPr id="77" name="AutoShape 7">
            <a:extLst>
              <a:ext uri="{FF2B5EF4-FFF2-40B4-BE49-F238E27FC236}">
                <a16:creationId xmlns:a16="http://schemas.microsoft.com/office/drawing/2014/main" id="{6F64B693-4D3E-3118-8CE9-298247661D49}"/>
              </a:ext>
            </a:extLst>
          </p:cNvPr>
          <p:cNvSpPr/>
          <p:nvPr/>
        </p:nvSpPr>
        <p:spPr>
          <a:xfrm>
            <a:off x="-4543" y="6426219"/>
            <a:ext cx="5410200" cy="4505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A5E5E03-B478-653B-3DD1-D264CA50FF8E}"/>
              </a:ext>
            </a:extLst>
          </p:cNvPr>
          <p:cNvSpPr txBox="1"/>
          <p:nvPr/>
        </p:nvSpPr>
        <p:spPr>
          <a:xfrm>
            <a:off x="-10848" y="6485560"/>
            <a:ext cx="23485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C20D6D-BDF8-630C-E902-A05215F16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E1D2BF3-3B29-C50E-B478-791C445E4DED}"/>
              </a:ext>
            </a:extLst>
          </p:cNvPr>
          <p:cNvSpPr txBox="1"/>
          <p:nvPr/>
        </p:nvSpPr>
        <p:spPr>
          <a:xfrm>
            <a:off x="4535197" y="723984"/>
            <a:ext cx="336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M/s. </a:t>
            </a:r>
            <a:r>
              <a:rPr lang="en-US" b="1" dirty="0" err="1"/>
              <a:t>Xolertics</a:t>
            </a:r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31E299-99C8-DFEA-9F8F-71AFE25182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935" y="1234249"/>
            <a:ext cx="10232942" cy="51370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68587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2"/>
          <p:cNvSpPr txBox="1"/>
          <p:nvPr/>
        </p:nvSpPr>
        <p:spPr>
          <a:xfrm>
            <a:off x="5588001" y="4851400"/>
            <a:ext cx="1734719" cy="4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Certificates and Achievements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3753" y="4237328"/>
            <a:ext cx="1734719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Start and release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971311" y="4237328"/>
            <a:ext cx="2379157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New products releases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309757" y="31472"/>
            <a:ext cx="7502804" cy="476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200" b="1" spc="-119" dirty="0">
                <a:solidFill>
                  <a:srgbClr val="000000"/>
                </a:solidFill>
                <a:latin typeface="Montserrat" panose="00000500000000000000" pitchFamily="2" charset="0"/>
              </a:rPr>
              <a:t>KEY PROJECTS DELIVERED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88181" y="6538995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11 of 16</a:t>
            </a:r>
          </a:p>
        </p:txBody>
      </p:sp>
      <p:sp>
        <p:nvSpPr>
          <p:cNvPr id="75" name="AutoShape 6">
            <a:extLst>
              <a:ext uri="{FF2B5EF4-FFF2-40B4-BE49-F238E27FC236}">
                <a16:creationId xmlns:a16="http://schemas.microsoft.com/office/drawing/2014/main" id="{FF91F1B5-F196-8F2C-5036-CDC7DB8CA412}"/>
              </a:ext>
            </a:extLst>
          </p:cNvPr>
          <p:cNvSpPr/>
          <p:nvPr/>
        </p:nvSpPr>
        <p:spPr>
          <a:xfrm>
            <a:off x="2477" y="6418141"/>
            <a:ext cx="10820400" cy="450551"/>
          </a:xfrm>
          <a:prstGeom prst="rect">
            <a:avLst/>
          </a:prstGeom>
          <a:solidFill>
            <a:srgbClr val="FDBD01"/>
          </a:solidFill>
        </p:spPr>
        <p:txBody>
          <a:bodyPr/>
          <a:lstStyle/>
          <a:p>
            <a:endParaRPr lang="en-IN" sz="1200" dirty="0">
              <a:solidFill>
                <a:srgbClr val="FFC000"/>
              </a:solidFill>
            </a:endParaRPr>
          </a:p>
        </p:txBody>
      </p:sp>
      <p:sp>
        <p:nvSpPr>
          <p:cNvPr id="77" name="AutoShape 7">
            <a:extLst>
              <a:ext uri="{FF2B5EF4-FFF2-40B4-BE49-F238E27FC236}">
                <a16:creationId xmlns:a16="http://schemas.microsoft.com/office/drawing/2014/main" id="{6F64B693-4D3E-3118-8CE9-298247661D49}"/>
              </a:ext>
            </a:extLst>
          </p:cNvPr>
          <p:cNvSpPr/>
          <p:nvPr/>
        </p:nvSpPr>
        <p:spPr>
          <a:xfrm>
            <a:off x="-4543" y="6426219"/>
            <a:ext cx="5410200" cy="4505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A5E5E03-B478-653B-3DD1-D264CA50FF8E}"/>
              </a:ext>
            </a:extLst>
          </p:cNvPr>
          <p:cNvSpPr txBox="1"/>
          <p:nvPr/>
        </p:nvSpPr>
        <p:spPr>
          <a:xfrm>
            <a:off x="-10848" y="6485560"/>
            <a:ext cx="23485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C20D6D-BDF8-630C-E902-A05215F16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E1D2BF3-3B29-C50E-B478-791C445E4DED}"/>
              </a:ext>
            </a:extLst>
          </p:cNvPr>
          <p:cNvSpPr txBox="1"/>
          <p:nvPr/>
        </p:nvSpPr>
        <p:spPr>
          <a:xfrm>
            <a:off x="4535197" y="723984"/>
            <a:ext cx="336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M/s. </a:t>
            </a:r>
            <a:r>
              <a:rPr lang="en-US" b="1" dirty="0" err="1"/>
              <a:t>Xolertics</a:t>
            </a:r>
            <a:endParaRPr lang="en-IN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015515-68D1-93F7-9132-F67858F6FD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439" y="1152658"/>
            <a:ext cx="10262438" cy="515127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62613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2"/>
          <p:cNvSpPr txBox="1"/>
          <p:nvPr/>
        </p:nvSpPr>
        <p:spPr>
          <a:xfrm>
            <a:off x="5588001" y="4851400"/>
            <a:ext cx="1734719" cy="4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Certificates and Achievements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3753" y="4237328"/>
            <a:ext cx="1734719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Start and release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971311" y="4237328"/>
            <a:ext cx="2379157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New products releases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181938" y="112736"/>
            <a:ext cx="8073108" cy="4764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b="1" spc="-119" dirty="0">
                <a:solidFill>
                  <a:srgbClr val="000000"/>
                </a:solidFill>
                <a:latin typeface="Montserrat" panose="00000500000000000000" pitchFamily="2" charset="0"/>
              </a:rPr>
              <a:t>DETAILED VIEW OF THE PANEL POST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88181" y="6538995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12 of 16</a:t>
            </a:r>
          </a:p>
        </p:txBody>
      </p:sp>
      <p:sp>
        <p:nvSpPr>
          <p:cNvPr id="75" name="AutoShape 6">
            <a:extLst>
              <a:ext uri="{FF2B5EF4-FFF2-40B4-BE49-F238E27FC236}">
                <a16:creationId xmlns:a16="http://schemas.microsoft.com/office/drawing/2014/main" id="{FF91F1B5-F196-8F2C-5036-CDC7DB8CA412}"/>
              </a:ext>
            </a:extLst>
          </p:cNvPr>
          <p:cNvSpPr/>
          <p:nvPr/>
        </p:nvSpPr>
        <p:spPr>
          <a:xfrm>
            <a:off x="2477" y="6418141"/>
            <a:ext cx="10820400" cy="450551"/>
          </a:xfrm>
          <a:prstGeom prst="rect">
            <a:avLst/>
          </a:prstGeom>
          <a:solidFill>
            <a:srgbClr val="FDBD01"/>
          </a:solidFill>
        </p:spPr>
        <p:txBody>
          <a:bodyPr/>
          <a:lstStyle/>
          <a:p>
            <a:endParaRPr lang="en-IN" sz="1200" dirty="0">
              <a:solidFill>
                <a:srgbClr val="FFC000"/>
              </a:solidFill>
            </a:endParaRPr>
          </a:p>
        </p:txBody>
      </p:sp>
      <p:sp>
        <p:nvSpPr>
          <p:cNvPr id="77" name="AutoShape 7">
            <a:extLst>
              <a:ext uri="{FF2B5EF4-FFF2-40B4-BE49-F238E27FC236}">
                <a16:creationId xmlns:a16="http://schemas.microsoft.com/office/drawing/2014/main" id="{6F64B693-4D3E-3118-8CE9-298247661D49}"/>
              </a:ext>
            </a:extLst>
          </p:cNvPr>
          <p:cNvSpPr/>
          <p:nvPr/>
        </p:nvSpPr>
        <p:spPr>
          <a:xfrm>
            <a:off x="-4543" y="6426219"/>
            <a:ext cx="5410200" cy="4505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A5E5E03-B478-653B-3DD1-D264CA50FF8E}"/>
              </a:ext>
            </a:extLst>
          </p:cNvPr>
          <p:cNvSpPr txBox="1"/>
          <p:nvPr/>
        </p:nvSpPr>
        <p:spPr>
          <a:xfrm>
            <a:off x="-10848" y="6485560"/>
            <a:ext cx="23485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C20D6D-BDF8-630C-E902-A05215F16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C58722-EA61-7B0C-02DB-00E10A3D14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24" y="648554"/>
            <a:ext cx="10724554" cy="572279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40547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2"/>
          <p:cNvSpPr txBox="1"/>
          <p:nvPr/>
        </p:nvSpPr>
        <p:spPr>
          <a:xfrm>
            <a:off x="5588001" y="4851400"/>
            <a:ext cx="1734719" cy="4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Certificates and Achievements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3753" y="4237328"/>
            <a:ext cx="1734719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Start and release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971311" y="4237328"/>
            <a:ext cx="2379157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New products releases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181938" y="112736"/>
            <a:ext cx="8073108" cy="4764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b="1" spc="-119" dirty="0">
                <a:solidFill>
                  <a:srgbClr val="000000"/>
                </a:solidFill>
                <a:latin typeface="Montserrat" panose="00000500000000000000" pitchFamily="2" charset="0"/>
              </a:rPr>
              <a:t>HINGE DOOR ASSEMBLY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88181" y="6538995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13 of 16</a:t>
            </a:r>
          </a:p>
        </p:txBody>
      </p:sp>
      <p:sp>
        <p:nvSpPr>
          <p:cNvPr id="75" name="AutoShape 6">
            <a:extLst>
              <a:ext uri="{FF2B5EF4-FFF2-40B4-BE49-F238E27FC236}">
                <a16:creationId xmlns:a16="http://schemas.microsoft.com/office/drawing/2014/main" id="{FF91F1B5-F196-8F2C-5036-CDC7DB8CA412}"/>
              </a:ext>
            </a:extLst>
          </p:cNvPr>
          <p:cNvSpPr/>
          <p:nvPr/>
        </p:nvSpPr>
        <p:spPr>
          <a:xfrm>
            <a:off x="2477" y="6418141"/>
            <a:ext cx="10820400" cy="450551"/>
          </a:xfrm>
          <a:prstGeom prst="rect">
            <a:avLst/>
          </a:prstGeom>
          <a:solidFill>
            <a:srgbClr val="FDBD01"/>
          </a:solidFill>
        </p:spPr>
        <p:txBody>
          <a:bodyPr/>
          <a:lstStyle/>
          <a:p>
            <a:endParaRPr lang="en-IN" sz="1200" dirty="0">
              <a:solidFill>
                <a:srgbClr val="FFC000"/>
              </a:solidFill>
            </a:endParaRPr>
          </a:p>
        </p:txBody>
      </p:sp>
      <p:sp>
        <p:nvSpPr>
          <p:cNvPr id="77" name="AutoShape 7">
            <a:extLst>
              <a:ext uri="{FF2B5EF4-FFF2-40B4-BE49-F238E27FC236}">
                <a16:creationId xmlns:a16="http://schemas.microsoft.com/office/drawing/2014/main" id="{6F64B693-4D3E-3118-8CE9-298247661D49}"/>
              </a:ext>
            </a:extLst>
          </p:cNvPr>
          <p:cNvSpPr/>
          <p:nvPr/>
        </p:nvSpPr>
        <p:spPr>
          <a:xfrm>
            <a:off x="-4543" y="6426219"/>
            <a:ext cx="5410200" cy="4505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A5E5E03-B478-653B-3DD1-D264CA50FF8E}"/>
              </a:ext>
            </a:extLst>
          </p:cNvPr>
          <p:cNvSpPr txBox="1"/>
          <p:nvPr/>
        </p:nvSpPr>
        <p:spPr>
          <a:xfrm>
            <a:off x="-10848" y="6485560"/>
            <a:ext cx="23485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C20D6D-BDF8-630C-E902-A05215F16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CD3E73-6ED8-A10A-5B26-F5055EC09C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465" y="835743"/>
            <a:ext cx="10498412" cy="548434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11248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2"/>
          <p:cNvSpPr txBox="1"/>
          <p:nvPr/>
        </p:nvSpPr>
        <p:spPr>
          <a:xfrm>
            <a:off x="5588001" y="4851400"/>
            <a:ext cx="1734719" cy="4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Certificates and Achievements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3753" y="4237328"/>
            <a:ext cx="1734719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Start and release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971311" y="4237328"/>
            <a:ext cx="2379157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New products releases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88181" y="6538995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14 of 16</a:t>
            </a:r>
          </a:p>
        </p:txBody>
      </p:sp>
      <p:sp>
        <p:nvSpPr>
          <p:cNvPr id="75" name="AutoShape 6">
            <a:extLst>
              <a:ext uri="{FF2B5EF4-FFF2-40B4-BE49-F238E27FC236}">
                <a16:creationId xmlns:a16="http://schemas.microsoft.com/office/drawing/2014/main" id="{FF91F1B5-F196-8F2C-5036-CDC7DB8CA412}"/>
              </a:ext>
            </a:extLst>
          </p:cNvPr>
          <p:cNvSpPr/>
          <p:nvPr/>
        </p:nvSpPr>
        <p:spPr>
          <a:xfrm>
            <a:off x="2477" y="6418141"/>
            <a:ext cx="10820400" cy="450551"/>
          </a:xfrm>
          <a:prstGeom prst="rect">
            <a:avLst/>
          </a:prstGeom>
          <a:solidFill>
            <a:srgbClr val="FDBD01"/>
          </a:solidFill>
        </p:spPr>
        <p:txBody>
          <a:bodyPr/>
          <a:lstStyle/>
          <a:p>
            <a:endParaRPr lang="en-IN" sz="1200" dirty="0">
              <a:solidFill>
                <a:srgbClr val="FFC000"/>
              </a:solidFill>
            </a:endParaRPr>
          </a:p>
        </p:txBody>
      </p:sp>
      <p:sp>
        <p:nvSpPr>
          <p:cNvPr id="77" name="AutoShape 7">
            <a:extLst>
              <a:ext uri="{FF2B5EF4-FFF2-40B4-BE49-F238E27FC236}">
                <a16:creationId xmlns:a16="http://schemas.microsoft.com/office/drawing/2014/main" id="{6F64B693-4D3E-3118-8CE9-298247661D49}"/>
              </a:ext>
            </a:extLst>
          </p:cNvPr>
          <p:cNvSpPr/>
          <p:nvPr/>
        </p:nvSpPr>
        <p:spPr>
          <a:xfrm>
            <a:off x="-4543" y="6426219"/>
            <a:ext cx="5410200" cy="4505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A5E5E03-B478-653B-3DD1-D264CA50FF8E}"/>
              </a:ext>
            </a:extLst>
          </p:cNvPr>
          <p:cNvSpPr txBox="1"/>
          <p:nvPr/>
        </p:nvSpPr>
        <p:spPr>
          <a:xfrm>
            <a:off x="-10848" y="6485560"/>
            <a:ext cx="23485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C20D6D-BDF8-630C-E902-A05215F16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62EEB5-0832-D298-B191-62BB8AA3FB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16" y="616763"/>
            <a:ext cx="10360761" cy="57626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38">
            <a:extLst>
              <a:ext uri="{FF2B5EF4-FFF2-40B4-BE49-F238E27FC236}">
                <a16:creationId xmlns:a16="http://schemas.microsoft.com/office/drawing/2014/main" id="{967060EA-084C-AC22-04B7-4CBF40E68B09}"/>
              </a:ext>
            </a:extLst>
          </p:cNvPr>
          <p:cNvSpPr txBox="1"/>
          <p:nvPr/>
        </p:nvSpPr>
        <p:spPr>
          <a:xfrm>
            <a:off x="2181938" y="112736"/>
            <a:ext cx="8073108" cy="4764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b="1" spc="-119" dirty="0">
                <a:solidFill>
                  <a:srgbClr val="000000"/>
                </a:solidFill>
                <a:latin typeface="Montserrat" panose="00000500000000000000" pitchFamily="2" charset="0"/>
              </a:rPr>
              <a:t>FRAME DETAILED DRAWING</a:t>
            </a:r>
          </a:p>
        </p:txBody>
      </p:sp>
    </p:spTree>
    <p:extLst>
      <p:ext uri="{BB962C8B-B14F-4D97-AF65-F5344CB8AC3E}">
        <p14:creationId xmlns:p14="http://schemas.microsoft.com/office/powerpoint/2010/main" val="1898758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0" y="6226916"/>
            <a:ext cx="11054567" cy="631084"/>
            <a:chOff x="0" y="0"/>
            <a:chExt cx="4816593" cy="33695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336959"/>
            </a:xfrm>
            <a:custGeom>
              <a:avLst/>
              <a:gdLst/>
              <a:ahLst/>
              <a:cxnLst/>
              <a:rect l="l" t="t" r="r" b="b"/>
              <a:pathLst>
                <a:path w="4816592" h="336959">
                  <a:moveTo>
                    <a:pt x="0" y="0"/>
                  </a:moveTo>
                  <a:lnTo>
                    <a:pt x="4816592" y="0"/>
                  </a:lnTo>
                  <a:lnTo>
                    <a:pt x="4816592" y="336959"/>
                  </a:lnTo>
                  <a:lnTo>
                    <a:pt x="0" y="336959"/>
                  </a:lnTo>
                  <a:close/>
                </a:path>
              </a:pathLst>
            </a:custGeom>
            <a:solidFill>
              <a:srgbClr val="FDBD01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816593" cy="37505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096000" y="6226916"/>
            <a:ext cx="4958567" cy="631084"/>
            <a:chOff x="0" y="0"/>
            <a:chExt cx="2408296" cy="33695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08296" cy="336959"/>
            </a:xfrm>
            <a:custGeom>
              <a:avLst/>
              <a:gdLst/>
              <a:ahLst/>
              <a:cxnLst/>
              <a:rect l="l" t="t" r="r" b="b"/>
              <a:pathLst>
                <a:path w="2408296" h="336959">
                  <a:moveTo>
                    <a:pt x="0" y="0"/>
                  </a:moveTo>
                  <a:lnTo>
                    <a:pt x="2408296" y="0"/>
                  </a:lnTo>
                  <a:lnTo>
                    <a:pt x="2408296" y="336959"/>
                  </a:lnTo>
                  <a:lnTo>
                    <a:pt x="0" y="33695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408296" cy="37505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672094" y="312443"/>
            <a:ext cx="6604000" cy="486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72"/>
              </a:lnSpc>
            </a:pPr>
            <a:r>
              <a:rPr lang="en-US" sz="3200" b="1" spc="-121" dirty="0">
                <a:solidFill>
                  <a:srgbClr val="000000"/>
                </a:solidFill>
                <a:latin typeface="Montserrat" panose="00000500000000000000" pitchFamily="2" charset="0"/>
              </a:rPr>
              <a:t>KEY CUSTOMERS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820400" y="6485560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latin typeface="Montserrat"/>
              </a:rPr>
              <a:t>Page 15 of 16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FCE856D-86B9-8F24-3B92-4F8DF00DC60C}"/>
              </a:ext>
            </a:extLst>
          </p:cNvPr>
          <p:cNvSpPr txBox="1"/>
          <p:nvPr/>
        </p:nvSpPr>
        <p:spPr>
          <a:xfrm>
            <a:off x="-10849" y="6485560"/>
            <a:ext cx="25108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028" name="Picture 4" descr="Glucotain® Clear - Omya Consumer Goods">
            <a:extLst>
              <a:ext uri="{FF2B5EF4-FFF2-40B4-BE49-F238E27FC236}">
                <a16:creationId xmlns:a16="http://schemas.microsoft.com/office/drawing/2014/main" id="{5F10A3CD-E2B3-751C-E3F4-A7E70D965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356" y="1442852"/>
            <a:ext cx="1854200" cy="1694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Owens Corning | ContactCenterWorld.com">
            <a:extLst>
              <a:ext uri="{FF2B5EF4-FFF2-40B4-BE49-F238E27FC236}">
                <a16:creationId xmlns:a16="http://schemas.microsoft.com/office/drawing/2014/main" id="{7BF1E25A-1F33-C72D-B484-A6EF393A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7057" y="3067027"/>
            <a:ext cx="947214" cy="83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an Pack India Pvt. Ltd. - IBPHUB">
            <a:extLst>
              <a:ext uri="{FF2B5EF4-FFF2-40B4-BE49-F238E27FC236}">
                <a16:creationId xmlns:a16="http://schemas.microsoft.com/office/drawing/2014/main" id="{B69B50D0-9ECB-FB60-BD8D-37401F0C6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4248" y="1442852"/>
            <a:ext cx="1511303" cy="1511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ase Packing, End Of Line Packaging, Bottle Filling Machines | Clearpack">
            <a:extLst>
              <a:ext uri="{FF2B5EF4-FFF2-40B4-BE49-F238E27FC236}">
                <a16:creationId xmlns:a16="http://schemas.microsoft.com/office/drawing/2014/main" id="{A65C8820-5B69-618E-F034-4075DC6DF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2303" y="1652129"/>
            <a:ext cx="1454043" cy="127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TOX PRESSOTECHNIK GmbH &amp; Co. KG – FMB Messe DE">
            <a:extLst>
              <a:ext uri="{FF2B5EF4-FFF2-40B4-BE49-F238E27FC236}">
                <a16:creationId xmlns:a16="http://schemas.microsoft.com/office/drawing/2014/main" id="{DC35D9EB-988A-3F71-E9FF-D2E79B51A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366" y="4541600"/>
            <a:ext cx="2166255" cy="1218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3D9344E-63A9-21E3-C8E1-02047B0A51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1562" y="5150859"/>
            <a:ext cx="1672027" cy="38639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AB0FE51-FC1B-5D41-9983-C780768F173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85690" y="4907308"/>
            <a:ext cx="1572353" cy="52411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BACEF4D-9579-D76F-B122-F25131E88B5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62348" y="3307169"/>
            <a:ext cx="2655273" cy="42769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4EFE03A-5990-3D1B-4A56-1832340B9D3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60269" y="4900749"/>
            <a:ext cx="2045748" cy="809052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E2F8D065-2293-B130-E55F-E06E1E84F57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454784" y="2953897"/>
            <a:ext cx="1199561" cy="8992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3EB4B8-39F6-8849-1708-CE6CE0DFAF0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560269" y="1962645"/>
            <a:ext cx="1178662" cy="7620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90B5B5-A850-DE01-ABC0-40AC8DD7B42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6077" y="2100356"/>
            <a:ext cx="1809804" cy="4887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F47863E-0A9C-326B-5BF5-81B73930D252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pic>
        <p:nvPicPr>
          <p:cNvPr id="1026" name="Picture 2" descr="Godrej Group | Logopedia | Fandom">
            <a:extLst>
              <a:ext uri="{FF2B5EF4-FFF2-40B4-BE49-F238E27FC236}">
                <a16:creationId xmlns:a16="http://schemas.microsoft.com/office/drawing/2014/main" id="{44F108B1-4492-957D-03FB-67BF588F3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30" y="2856140"/>
            <a:ext cx="1253744" cy="1253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FDBB61B-4B62-67DB-FEC5-F34FBE1504E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449997" y="3123493"/>
            <a:ext cx="2516624" cy="7190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FE9E79-1779-DB30-CFA9-C44D06A7E1E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779343" y="4273084"/>
            <a:ext cx="2166255" cy="162680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51539" y="736600"/>
            <a:ext cx="5436081" cy="5232957"/>
            <a:chOff x="-17131" y="-38100"/>
            <a:chExt cx="2154494" cy="2137664"/>
          </a:xfrm>
        </p:grpSpPr>
        <p:sp>
          <p:nvSpPr>
            <p:cNvPr id="3" name="Freeform 3"/>
            <p:cNvSpPr/>
            <p:nvPr/>
          </p:nvSpPr>
          <p:spPr>
            <a:xfrm>
              <a:off x="-17131" y="-34234"/>
              <a:ext cx="2137363" cy="2123392"/>
            </a:xfrm>
            <a:custGeom>
              <a:avLst/>
              <a:gdLst/>
              <a:ahLst/>
              <a:cxnLst/>
              <a:rect l="l" t="t" r="r" b="b"/>
              <a:pathLst>
                <a:path w="2137363" h="2099564">
                  <a:moveTo>
                    <a:pt x="0" y="0"/>
                  </a:moveTo>
                  <a:lnTo>
                    <a:pt x="2137363" y="0"/>
                  </a:lnTo>
                  <a:lnTo>
                    <a:pt x="2137363" y="2099564"/>
                  </a:lnTo>
                  <a:lnTo>
                    <a:pt x="0" y="209956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sz="1200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137363" cy="213766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sp>
        <p:nvSpPr>
          <p:cNvPr id="5" name="AutoShape 5"/>
          <p:cNvSpPr/>
          <p:nvPr/>
        </p:nvSpPr>
        <p:spPr>
          <a:xfrm>
            <a:off x="-17484" y="6348851"/>
            <a:ext cx="10561742" cy="522388"/>
          </a:xfrm>
          <a:prstGeom prst="rect">
            <a:avLst/>
          </a:prstGeom>
          <a:solidFill>
            <a:srgbClr val="FDBD01"/>
          </a:solidFill>
        </p:spPr>
      </p:sp>
      <p:sp>
        <p:nvSpPr>
          <p:cNvPr id="6" name="AutoShape 6"/>
          <p:cNvSpPr/>
          <p:nvPr/>
        </p:nvSpPr>
        <p:spPr>
          <a:xfrm>
            <a:off x="-8348" y="6340508"/>
            <a:ext cx="5176122" cy="522389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id="9" name="Group 9"/>
          <p:cNvGrpSpPr/>
          <p:nvPr/>
        </p:nvGrpSpPr>
        <p:grpSpPr>
          <a:xfrm>
            <a:off x="0" y="746064"/>
            <a:ext cx="5151541" cy="5232957"/>
            <a:chOff x="0" y="0"/>
            <a:chExt cx="2137363" cy="209956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37363" cy="2099564"/>
            </a:xfrm>
            <a:custGeom>
              <a:avLst/>
              <a:gdLst/>
              <a:ahLst/>
              <a:cxnLst/>
              <a:rect l="l" t="t" r="r" b="b"/>
              <a:pathLst>
                <a:path w="2137363" h="2099564">
                  <a:moveTo>
                    <a:pt x="0" y="0"/>
                  </a:moveTo>
                  <a:lnTo>
                    <a:pt x="2137363" y="0"/>
                  </a:lnTo>
                  <a:lnTo>
                    <a:pt x="2137363" y="2099564"/>
                  </a:lnTo>
                  <a:lnTo>
                    <a:pt x="0" y="2099564"/>
                  </a:lnTo>
                  <a:close/>
                </a:path>
              </a:pathLst>
            </a:custGeom>
            <a:solidFill>
              <a:srgbClr val="FDBD01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137363" cy="213766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-139087" y="2009220"/>
            <a:ext cx="5151541" cy="1099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17"/>
              </a:lnSpc>
            </a:pPr>
            <a:r>
              <a:rPr lang="en-US" sz="4400" spc="-275" dirty="0">
                <a:solidFill>
                  <a:srgbClr val="000000"/>
                </a:solidFill>
                <a:latin typeface="Montserrat Ultra-Bold"/>
              </a:rPr>
              <a:t>THANK YOU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60687" y="4393743"/>
            <a:ext cx="4630165" cy="308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9"/>
              </a:lnSpc>
            </a:pPr>
            <a:r>
              <a:rPr lang="en-US" sz="1999" dirty="0">
                <a:solidFill>
                  <a:srgbClr val="000000"/>
                </a:solidFill>
                <a:latin typeface="Montserrat Italics"/>
              </a:rPr>
              <a:t>We look forward to working with you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921323" y="1652806"/>
            <a:ext cx="2917877" cy="385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US" sz="1999" dirty="0">
                <a:solidFill>
                  <a:srgbClr val="FFFFFF"/>
                </a:solidFill>
                <a:latin typeface="Montserrat Ultra-Bold Italics"/>
              </a:rPr>
              <a:t>CONTACT US</a:t>
            </a:r>
          </a:p>
        </p:txBody>
      </p:sp>
      <p:sp>
        <p:nvSpPr>
          <p:cNvPr id="15" name="Freeform 15"/>
          <p:cNvSpPr/>
          <p:nvPr/>
        </p:nvSpPr>
        <p:spPr>
          <a:xfrm>
            <a:off x="5879201" y="3230005"/>
            <a:ext cx="498019" cy="498019"/>
          </a:xfrm>
          <a:custGeom>
            <a:avLst/>
            <a:gdLst/>
            <a:ahLst/>
            <a:cxnLst/>
            <a:rect l="l" t="t" r="r" b="b"/>
            <a:pathLst>
              <a:path w="747029" h="747029">
                <a:moveTo>
                  <a:pt x="0" y="0"/>
                </a:moveTo>
                <a:lnTo>
                  <a:pt x="747029" y="0"/>
                </a:lnTo>
                <a:lnTo>
                  <a:pt x="747029" y="747029"/>
                </a:lnTo>
                <a:lnTo>
                  <a:pt x="0" y="7470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5891336" y="4690843"/>
            <a:ext cx="465656" cy="473840"/>
          </a:xfrm>
          <a:custGeom>
            <a:avLst/>
            <a:gdLst/>
            <a:ahLst/>
            <a:cxnLst/>
            <a:rect l="l" t="t" r="r" b="b"/>
            <a:pathLst>
              <a:path w="698484" h="710760">
                <a:moveTo>
                  <a:pt x="0" y="0"/>
                </a:moveTo>
                <a:lnTo>
                  <a:pt x="698485" y="0"/>
                </a:lnTo>
                <a:lnTo>
                  <a:pt x="698485" y="710760"/>
                </a:lnTo>
                <a:lnTo>
                  <a:pt x="0" y="7107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10660570" y="6511648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latin typeface="Montserrat"/>
              </a:rPr>
              <a:t>Page 16 of 16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B02766-D942-BB4A-59B7-2C37843795B8}"/>
              </a:ext>
            </a:extLst>
          </p:cNvPr>
          <p:cNvSpPr txBox="1"/>
          <p:nvPr/>
        </p:nvSpPr>
        <p:spPr>
          <a:xfrm>
            <a:off x="6893631" y="3230005"/>
            <a:ext cx="311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+91-9925100410.</a:t>
            </a:r>
            <a:endParaRPr lang="en-IN" sz="12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29" name="Graphic 28" descr="Building with solid fill">
            <a:extLst>
              <a:ext uri="{FF2B5EF4-FFF2-40B4-BE49-F238E27FC236}">
                <a16:creationId xmlns:a16="http://schemas.microsoft.com/office/drawing/2014/main" id="{C2B9B109-7379-8492-5631-122C6964C6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79201" y="2321267"/>
            <a:ext cx="609600" cy="609600"/>
          </a:xfrm>
          <a:prstGeom prst="rect">
            <a:avLst/>
          </a:prstGeom>
        </p:spPr>
      </p:pic>
      <p:pic>
        <p:nvPicPr>
          <p:cNvPr id="31" name="Graphic 30" descr="Envelope with solid fill">
            <a:extLst>
              <a:ext uri="{FF2B5EF4-FFF2-40B4-BE49-F238E27FC236}">
                <a16:creationId xmlns:a16="http://schemas.microsoft.com/office/drawing/2014/main" id="{32E46D44-6318-65E8-4809-5B860510E7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76587" y="3784143"/>
            <a:ext cx="609600" cy="6096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F6C15F8-FF9E-66ED-DF14-DB76CD9F85F7}"/>
              </a:ext>
            </a:extLst>
          </p:cNvPr>
          <p:cNvSpPr txBox="1"/>
          <p:nvPr/>
        </p:nvSpPr>
        <p:spPr>
          <a:xfrm>
            <a:off x="6887075" y="3971688"/>
            <a:ext cx="2896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Mahesh_gaur@prazamana.in</a:t>
            </a:r>
            <a:endParaRPr lang="en-IN" sz="14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838FAE7-8C6E-6170-4F1B-DCF9265BF885}"/>
              </a:ext>
            </a:extLst>
          </p:cNvPr>
          <p:cNvSpPr txBox="1"/>
          <p:nvPr/>
        </p:nvSpPr>
        <p:spPr>
          <a:xfrm>
            <a:off x="6887076" y="4800600"/>
            <a:ext cx="27878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4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0663EE-3CDB-DA0C-1FF7-10DBD19EE7F2}"/>
              </a:ext>
            </a:extLst>
          </p:cNvPr>
          <p:cNvSpPr txBox="1"/>
          <p:nvPr/>
        </p:nvSpPr>
        <p:spPr>
          <a:xfrm>
            <a:off x="6887076" y="2413001"/>
            <a:ext cx="34803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316, 3</a:t>
            </a:r>
            <a:r>
              <a:rPr lang="en-US" sz="1400" baseline="30000" dirty="0">
                <a:solidFill>
                  <a:schemeClr val="bg1"/>
                </a:solidFill>
                <a:latin typeface="Montserrat" panose="00000500000000000000" pitchFamily="2" charset="0"/>
              </a:rPr>
              <a:t>rd</a:t>
            </a:r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 Floor, Xion Mall,</a:t>
            </a:r>
          </a:p>
          <a:p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Hinjewadi, Pune-411057,</a:t>
            </a:r>
          </a:p>
          <a:p>
            <a:r>
              <a:rPr lang="en-US" sz="1400" dirty="0">
                <a:solidFill>
                  <a:schemeClr val="bg1"/>
                </a:solidFill>
                <a:latin typeface="Montserrat" panose="00000500000000000000" pitchFamily="2" charset="0"/>
              </a:rPr>
              <a:t>Maharashtra, INDIA</a:t>
            </a:r>
            <a:endParaRPr lang="en-IN" sz="14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BD4E343-3A7D-4333-594E-965624C84A13}"/>
              </a:ext>
            </a:extLst>
          </p:cNvPr>
          <p:cNvSpPr txBox="1"/>
          <p:nvPr/>
        </p:nvSpPr>
        <p:spPr>
          <a:xfrm>
            <a:off x="-10848" y="6485560"/>
            <a:ext cx="2449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F08974-8F4D-5D5A-1C9C-A72F9B0EF9C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5919336"/>
            <a:ext cx="12192000" cy="938665"/>
            <a:chOff x="0" y="0"/>
            <a:chExt cx="4816593" cy="3708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70830"/>
            </a:xfrm>
            <a:custGeom>
              <a:avLst/>
              <a:gdLst/>
              <a:ahLst/>
              <a:cxnLst/>
              <a:rect l="l" t="t" r="r" b="b"/>
              <a:pathLst>
                <a:path w="4816592" h="370830">
                  <a:moveTo>
                    <a:pt x="0" y="0"/>
                  </a:moveTo>
                  <a:lnTo>
                    <a:pt x="4816592" y="0"/>
                  </a:lnTo>
                  <a:lnTo>
                    <a:pt x="4816592" y="370830"/>
                  </a:lnTo>
                  <a:lnTo>
                    <a:pt x="0" y="37083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40893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095997" y="2383641"/>
            <a:ext cx="6096000" cy="3168203"/>
            <a:chOff x="0" y="0"/>
            <a:chExt cx="2408296" cy="111733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08296" cy="1117338"/>
            </a:xfrm>
            <a:custGeom>
              <a:avLst/>
              <a:gdLst/>
              <a:ahLst/>
              <a:cxnLst/>
              <a:rect l="l" t="t" r="r" b="b"/>
              <a:pathLst>
                <a:path w="2408296" h="1117338">
                  <a:moveTo>
                    <a:pt x="0" y="0"/>
                  </a:moveTo>
                  <a:lnTo>
                    <a:pt x="2408296" y="0"/>
                  </a:lnTo>
                  <a:lnTo>
                    <a:pt x="2408296" y="1117338"/>
                  </a:lnTo>
                  <a:lnTo>
                    <a:pt x="0" y="1117338"/>
                  </a:lnTo>
                  <a:close/>
                </a:path>
              </a:pathLst>
            </a:custGeom>
            <a:solidFill>
              <a:schemeClr val="bg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408296" cy="1155438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3434169" cy="6858000"/>
            <a:chOff x="0" y="0"/>
            <a:chExt cx="1356709" cy="27093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56709" cy="2709333"/>
            </a:xfrm>
            <a:custGeom>
              <a:avLst/>
              <a:gdLst/>
              <a:ahLst/>
              <a:cxnLst/>
              <a:rect l="l" t="t" r="r" b="b"/>
              <a:pathLst>
                <a:path w="1356709" h="2709333">
                  <a:moveTo>
                    <a:pt x="0" y="0"/>
                  </a:moveTo>
                  <a:lnTo>
                    <a:pt x="1356709" y="0"/>
                  </a:lnTo>
                  <a:lnTo>
                    <a:pt x="135670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DBD01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356709" cy="274743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6199" y="1343634"/>
            <a:ext cx="4175940" cy="4575702"/>
            <a:chOff x="0" y="0"/>
            <a:chExt cx="8351880" cy="9151403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2"/>
            <a:srcRect l="14302" r="34438"/>
            <a:stretch>
              <a:fillRect/>
            </a:stretch>
          </p:blipFill>
          <p:spPr>
            <a:xfrm>
              <a:off x="0" y="0"/>
              <a:ext cx="8351880" cy="9151403"/>
            </a:xfrm>
            <a:prstGeom prst="rect">
              <a:avLst/>
            </a:prstGeom>
          </p:spPr>
        </p:pic>
      </p:grpSp>
      <p:sp>
        <p:nvSpPr>
          <p:cNvPr id="13" name="TextBox 13"/>
          <p:cNvSpPr txBox="1"/>
          <p:nvPr/>
        </p:nvSpPr>
        <p:spPr>
          <a:xfrm>
            <a:off x="6197600" y="1574748"/>
            <a:ext cx="4393889" cy="6015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227"/>
              </a:lnSpc>
            </a:pPr>
            <a:r>
              <a:rPr lang="en-US" sz="3200" b="1" spc="-160" dirty="0">
                <a:solidFill>
                  <a:srgbClr val="000000"/>
                </a:solidFill>
                <a:latin typeface="Montserrat" panose="00000500000000000000" pitchFamily="2" charset="0"/>
              </a:rPr>
              <a:t>TABLE OF CONTENTS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375711" y="3335653"/>
            <a:ext cx="2897635" cy="260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7880" lvl="1" indent="-143940">
              <a:lnSpc>
                <a:spcPts val="2333"/>
              </a:lnSpc>
              <a:buFont typeface="Arial"/>
              <a:buChar char="•"/>
            </a:pPr>
            <a:endParaRPr lang="en-US" sz="1333" spc="26" dirty="0">
              <a:solidFill>
                <a:srgbClr val="000000"/>
              </a:solidFill>
              <a:latin typeface="Montserrat Italic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108" y="6270375"/>
            <a:ext cx="2718477" cy="468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66"/>
              </a:lnSpc>
            </a:pPr>
            <a:r>
              <a:rPr lang="en-IN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US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ts val="1866"/>
              </a:lnSpc>
            </a:pPr>
            <a:endParaRPr lang="en-US" sz="1333" dirty="0">
              <a:solidFill>
                <a:srgbClr val="000000"/>
              </a:solidFill>
              <a:latin typeface="Montserrat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0668000" y="6533087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FFFFFF"/>
                </a:solidFill>
                <a:latin typeface="Montserrat"/>
              </a:rPr>
              <a:t>Page 02 of 16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00968-54AE-558C-BE45-77A7A7BF9FD0}"/>
              </a:ext>
            </a:extLst>
          </p:cNvPr>
          <p:cNvSpPr txBox="1"/>
          <p:nvPr/>
        </p:nvSpPr>
        <p:spPr>
          <a:xfrm>
            <a:off x="6367518" y="2760073"/>
            <a:ext cx="3575851" cy="1774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90510" indent="-190510">
              <a:buFont typeface="Arial" panose="020B0604020202020204" pitchFamily="34" charset="0"/>
              <a:buChar char="•"/>
            </a:pPr>
            <a:r>
              <a:rPr lang="en-US" sz="1333" dirty="0">
                <a:latin typeface="Montserrat" panose="00000500000000000000" pitchFamily="2" charset="0"/>
              </a:rPr>
              <a:t>USP pf Prazamana Safe TIC LLP fences</a:t>
            </a:r>
          </a:p>
          <a:p>
            <a:pPr marL="190510" indent="-190510">
              <a:buFont typeface="Arial" panose="020B0604020202020204" pitchFamily="34" charset="0"/>
              <a:buChar char="•"/>
            </a:pPr>
            <a:r>
              <a:rPr lang="en-US" sz="1333" dirty="0">
                <a:latin typeface="Montserrat" panose="00000500000000000000" pitchFamily="2" charset="0"/>
              </a:rPr>
              <a:t>Key Projects</a:t>
            </a:r>
          </a:p>
          <a:p>
            <a:pPr marL="190510" indent="-190510">
              <a:buFont typeface="Arial" panose="020B0604020202020204" pitchFamily="34" charset="0"/>
              <a:buChar char="•"/>
            </a:pPr>
            <a:r>
              <a:rPr lang="en-US" sz="1333" dirty="0">
                <a:latin typeface="Montserrat" panose="00000500000000000000" pitchFamily="2" charset="0"/>
              </a:rPr>
              <a:t>Key Customers</a:t>
            </a:r>
          </a:p>
          <a:p>
            <a:pPr marL="190510" indent="-190510">
              <a:buFont typeface="Arial" panose="020B0604020202020204" pitchFamily="34" charset="0"/>
              <a:buChar char="•"/>
            </a:pPr>
            <a:endParaRPr lang="en-US" sz="1333" dirty="0">
              <a:latin typeface="Montserrat" panose="00000500000000000000" pitchFamily="2" charset="0"/>
            </a:endParaRPr>
          </a:p>
          <a:p>
            <a:endParaRPr lang="en-US" sz="1333" dirty="0">
              <a:latin typeface="Montserrat" panose="00000500000000000000" pitchFamily="2" charset="0"/>
            </a:endParaRPr>
          </a:p>
          <a:p>
            <a:pPr marL="190510" indent="-190510">
              <a:buFont typeface="Arial" panose="020B0604020202020204" pitchFamily="34" charset="0"/>
              <a:buChar char="•"/>
            </a:pPr>
            <a:endParaRPr lang="en-US" sz="1333" dirty="0">
              <a:latin typeface="Montserrat" panose="00000500000000000000" pitchFamily="2" charset="0"/>
            </a:endParaRPr>
          </a:p>
          <a:p>
            <a:pPr marL="190510" indent="-190510">
              <a:buFont typeface="Arial" panose="020B0604020202020204" pitchFamily="34" charset="0"/>
              <a:buChar char="•"/>
            </a:pPr>
            <a:endParaRPr lang="en-US" sz="800" dirty="0">
              <a:latin typeface="Montserrat" panose="00000500000000000000" pitchFamily="2" charset="0"/>
            </a:endParaRPr>
          </a:p>
          <a:p>
            <a:pPr marL="190510" indent="-190510">
              <a:buFont typeface="Arial" panose="020B0604020202020204" pitchFamily="34" charset="0"/>
              <a:buChar char="•"/>
            </a:pPr>
            <a:endParaRPr lang="en-IN" sz="800" dirty="0">
              <a:latin typeface="Montserrat" panose="00000500000000000000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F21957-AE23-5F3E-26F1-8CF4EEC3BA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167789" y="312659"/>
            <a:ext cx="9610927" cy="3776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2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en-IN" sz="2400" b="1" u="sng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nique Selling Points (USP) of Prazamana Safe TIC LLP Safety Fences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44764" y="6403690"/>
            <a:ext cx="10820400" cy="463957"/>
          </a:xfrm>
          <a:prstGeom prst="rect">
            <a:avLst/>
          </a:prstGeom>
          <a:solidFill>
            <a:srgbClr val="FDBD01"/>
          </a:solidFill>
        </p:spPr>
      </p:sp>
      <p:sp>
        <p:nvSpPr>
          <p:cNvPr id="5" name="AutoShape 5"/>
          <p:cNvSpPr/>
          <p:nvPr/>
        </p:nvSpPr>
        <p:spPr>
          <a:xfrm>
            <a:off x="0" y="6389796"/>
            <a:ext cx="5410200" cy="4778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11" name="TextBox 11"/>
          <p:cNvSpPr txBox="1"/>
          <p:nvPr/>
        </p:nvSpPr>
        <p:spPr>
          <a:xfrm>
            <a:off x="10809552" y="6514110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03 of 16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48CF3B-364E-EC8D-58E7-3E1C947A2DD8}"/>
              </a:ext>
            </a:extLst>
          </p:cNvPr>
          <p:cNvSpPr txBox="1"/>
          <p:nvPr/>
        </p:nvSpPr>
        <p:spPr>
          <a:xfrm>
            <a:off x="855406" y="6465231"/>
            <a:ext cx="2336800" cy="315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66"/>
              </a:lnSpc>
            </a:pPr>
            <a:r>
              <a:rPr lang="en-IN" sz="1200" dirty="0"/>
              <a:t>  (machi</a:t>
            </a:r>
            <a:endParaRPr lang="en-US" sz="1200" dirty="0">
              <a:solidFill>
                <a:srgbClr val="000000"/>
              </a:solidFill>
              <a:latin typeface="Montserra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80DE7C-9213-BC7D-E7FE-0256C4D05AF3}"/>
              </a:ext>
            </a:extLst>
          </p:cNvPr>
          <p:cNvSpPr txBox="1"/>
          <p:nvPr/>
        </p:nvSpPr>
        <p:spPr>
          <a:xfrm>
            <a:off x="44763" y="6449478"/>
            <a:ext cx="23367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58C4E3C9-C8CC-C8FE-3368-FF34237E63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135194"/>
              </p:ext>
            </p:extLst>
          </p:nvPr>
        </p:nvGraphicFramePr>
        <p:xfrm>
          <a:off x="560271" y="1204117"/>
          <a:ext cx="5384800" cy="50445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6F7218BC-F072-D941-94F3-8D7E7C097D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67180414"/>
              </p:ext>
            </p:extLst>
          </p:nvPr>
        </p:nvGraphicFramePr>
        <p:xfrm>
          <a:off x="6498356" y="1235413"/>
          <a:ext cx="5384799" cy="5039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759C80AF-2971-BE30-7363-B878C4AA7369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2"/>
          <p:cNvSpPr txBox="1"/>
          <p:nvPr/>
        </p:nvSpPr>
        <p:spPr>
          <a:xfrm>
            <a:off x="5588001" y="4851400"/>
            <a:ext cx="1734719" cy="4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Certificates and Achievements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3753" y="4237328"/>
            <a:ext cx="1734719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Start and release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971311" y="4237328"/>
            <a:ext cx="2379157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New products releases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309757" y="31472"/>
            <a:ext cx="7502804" cy="476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200" b="1" spc="-119" dirty="0">
                <a:solidFill>
                  <a:srgbClr val="000000"/>
                </a:solidFill>
                <a:latin typeface="Montserrat" panose="00000500000000000000" pitchFamily="2" charset="0"/>
              </a:rPr>
              <a:t>KEY PROJECTS DELIVERED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88181" y="6538995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04 of 16</a:t>
            </a:r>
          </a:p>
        </p:txBody>
      </p:sp>
      <p:sp>
        <p:nvSpPr>
          <p:cNvPr id="75" name="AutoShape 6">
            <a:extLst>
              <a:ext uri="{FF2B5EF4-FFF2-40B4-BE49-F238E27FC236}">
                <a16:creationId xmlns:a16="http://schemas.microsoft.com/office/drawing/2014/main" id="{FF91F1B5-F196-8F2C-5036-CDC7DB8CA412}"/>
              </a:ext>
            </a:extLst>
          </p:cNvPr>
          <p:cNvSpPr/>
          <p:nvPr/>
        </p:nvSpPr>
        <p:spPr>
          <a:xfrm>
            <a:off x="2477" y="6418141"/>
            <a:ext cx="10820400" cy="450551"/>
          </a:xfrm>
          <a:prstGeom prst="rect">
            <a:avLst/>
          </a:prstGeom>
          <a:solidFill>
            <a:srgbClr val="FDBD01"/>
          </a:solidFill>
        </p:spPr>
        <p:txBody>
          <a:bodyPr/>
          <a:lstStyle/>
          <a:p>
            <a:endParaRPr lang="en-IN" sz="1200" dirty="0">
              <a:solidFill>
                <a:srgbClr val="FFC000"/>
              </a:solidFill>
            </a:endParaRPr>
          </a:p>
        </p:txBody>
      </p:sp>
      <p:sp>
        <p:nvSpPr>
          <p:cNvPr id="77" name="AutoShape 7">
            <a:extLst>
              <a:ext uri="{FF2B5EF4-FFF2-40B4-BE49-F238E27FC236}">
                <a16:creationId xmlns:a16="http://schemas.microsoft.com/office/drawing/2014/main" id="{6F64B693-4D3E-3118-8CE9-298247661D49}"/>
              </a:ext>
            </a:extLst>
          </p:cNvPr>
          <p:cNvSpPr/>
          <p:nvPr/>
        </p:nvSpPr>
        <p:spPr>
          <a:xfrm>
            <a:off x="-4543" y="6426219"/>
            <a:ext cx="5410200" cy="4505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A5E5E03-B478-653B-3DD1-D264CA50FF8E}"/>
              </a:ext>
            </a:extLst>
          </p:cNvPr>
          <p:cNvSpPr txBox="1"/>
          <p:nvPr/>
        </p:nvSpPr>
        <p:spPr>
          <a:xfrm>
            <a:off x="-10848" y="6485560"/>
            <a:ext cx="23485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C20D6D-BDF8-630C-E902-A05215F16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E1D2BF3-3B29-C50E-B478-791C445E4DED}"/>
              </a:ext>
            </a:extLst>
          </p:cNvPr>
          <p:cNvSpPr txBox="1"/>
          <p:nvPr/>
        </p:nvSpPr>
        <p:spPr>
          <a:xfrm>
            <a:off x="3956522" y="984749"/>
            <a:ext cx="336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M/s. CANPACK INDIA Pvt. Ltd.</a:t>
            </a:r>
            <a:endParaRPr lang="en-IN" b="1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17D64B3-1B7C-B902-A68A-5F31146C9D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0090" y="1378805"/>
            <a:ext cx="9362787" cy="49095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2"/>
          <p:cNvSpPr txBox="1"/>
          <p:nvPr/>
        </p:nvSpPr>
        <p:spPr>
          <a:xfrm>
            <a:off x="5588001" y="4851400"/>
            <a:ext cx="1734719" cy="4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Certificates and Achievements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3753" y="4237328"/>
            <a:ext cx="1734719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Start and release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971311" y="4237328"/>
            <a:ext cx="2379157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New products releases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309757" y="31472"/>
            <a:ext cx="7502804" cy="476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200" b="1" spc="-119" dirty="0">
                <a:solidFill>
                  <a:srgbClr val="000000"/>
                </a:solidFill>
                <a:latin typeface="Montserrat" panose="00000500000000000000" pitchFamily="2" charset="0"/>
              </a:rPr>
              <a:t>KEY PROJECTS DELIVERED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88181" y="6538995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05 of 16</a:t>
            </a:r>
          </a:p>
        </p:txBody>
      </p:sp>
      <p:sp>
        <p:nvSpPr>
          <p:cNvPr id="75" name="AutoShape 6">
            <a:extLst>
              <a:ext uri="{FF2B5EF4-FFF2-40B4-BE49-F238E27FC236}">
                <a16:creationId xmlns:a16="http://schemas.microsoft.com/office/drawing/2014/main" id="{FF91F1B5-F196-8F2C-5036-CDC7DB8CA412}"/>
              </a:ext>
            </a:extLst>
          </p:cNvPr>
          <p:cNvSpPr/>
          <p:nvPr/>
        </p:nvSpPr>
        <p:spPr>
          <a:xfrm>
            <a:off x="2477" y="6418141"/>
            <a:ext cx="10820400" cy="450551"/>
          </a:xfrm>
          <a:prstGeom prst="rect">
            <a:avLst/>
          </a:prstGeom>
          <a:solidFill>
            <a:srgbClr val="FDBD01"/>
          </a:solidFill>
        </p:spPr>
        <p:txBody>
          <a:bodyPr/>
          <a:lstStyle/>
          <a:p>
            <a:endParaRPr lang="en-IN" sz="1200" dirty="0">
              <a:solidFill>
                <a:srgbClr val="FFC000"/>
              </a:solidFill>
            </a:endParaRPr>
          </a:p>
        </p:txBody>
      </p:sp>
      <p:sp>
        <p:nvSpPr>
          <p:cNvPr id="77" name="AutoShape 7">
            <a:extLst>
              <a:ext uri="{FF2B5EF4-FFF2-40B4-BE49-F238E27FC236}">
                <a16:creationId xmlns:a16="http://schemas.microsoft.com/office/drawing/2014/main" id="{6F64B693-4D3E-3118-8CE9-298247661D49}"/>
              </a:ext>
            </a:extLst>
          </p:cNvPr>
          <p:cNvSpPr/>
          <p:nvPr/>
        </p:nvSpPr>
        <p:spPr>
          <a:xfrm>
            <a:off x="-4543" y="6426219"/>
            <a:ext cx="5410200" cy="4505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A5E5E03-B478-653B-3DD1-D264CA50FF8E}"/>
              </a:ext>
            </a:extLst>
          </p:cNvPr>
          <p:cNvSpPr txBox="1"/>
          <p:nvPr/>
        </p:nvSpPr>
        <p:spPr>
          <a:xfrm>
            <a:off x="-10848" y="6485560"/>
            <a:ext cx="23485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C20D6D-BDF8-630C-E902-A05215F16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E1D2BF3-3B29-C50E-B478-791C445E4DED}"/>
              </a:ext>
            </a:extLst>
          </p:cNvPr>
          <p:cNvSpPr txBox="1"/>
          <p:nvPr/>
        </p:nvSpPr>
        <p:spPr>
          <a:xfrm>
            <a:off x="4378060" y="1033675"/>
            <a:ext cx="336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M/s. CANPACK INDIA Pvt. Ltd.</a:t>
            </a:r>
            <a:endParaRPr lang="en-IN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E7E092-56ED-4D01-5E8E-BD5D297CF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942" y="1403007"/>
            <a:ext cx="10291935" cy="49215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60632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2"/>
          <p:cNvSpPr txBox="1"/>
          <p:nvPr/>
        </p:nvSpPr>
        <p:spPr>
          <a:xfrm>
            <a:off x="5588001" y="4851400"/>
            <a:ext cx="1734719" cy="4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Certificates and Achievements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3753" y="4237328"/>
            <a:ext cx="1734719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Start and release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971311" y="4237328"/>
            <a:ext cx="2379157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New products releases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309757" y="31472"/>
            <a:ext cx="7502804" cy="476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200" b="1" spc="-119" dirty="0">
                <a:solidFill>
                  <a:srgbClr val="000000"/>
                </a:solidFill>
                <a:latin typeface="Montserrat" panose="00000500000000000000" pitchFamily="2" charset="0"/>
              </a:rPr>
              <a:t>KEY PROJECTS DELIVERED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88181" y="6538995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06 of 16</a:t>
            </a:r>
          </a:p>
        </p:txBody>
      </p:sp>
      <p:sp>
        <p:nvSpPr>
          <p:cNvPr id="75" name="AutoShape 6">
            <a:extLst>
              <a:ext uri="{FF2B5EF4-FFF2-40B4-BE49-F238E27FC236}">
                <a16:creationId xmlns:a16="http://schemas.microsoft.com/office/drawing/2014/main" id="{FF91F1B5-F196-8F2C-5036-CDC7DB8CA412}"/>
              </a:ext>
            </a:extLst>
          </p:cNvPr>
          <p:cNvSpPr/>
          <p:nvPr/>
        </p:nvSpPr>
        <p:spPr>
          <a:xfrm>
            <a:off x="2477" y="6418141"/>
            <a:ext cx="10820400" cy="450551"/>
          </a:xfrm>
          <a:prstGeom prst="rect">
            <a:avLst/>
          </a:prstGeom>
          <a:solidFill>
            <a:srgbClr val="FDBD01"/>
          </a:solidFill>
        </p:spPr>
        <p:txBody>
          <a:bodyPr/>
          <a:lstStyle/>
          <a:p>
            <a:endParaRPr lang="en-IN" sz="1200" dirty="0">
              <a:solidFill>
                <a:srgbClr val="FFC000"/>
              </a:solidFill>
            </a:endParaRPr>
          </a:p>
        </p:txBody>
      </p:sp>
      <p:sp>
        <p:nvSpPr>
          <p:cNvPr id="77" name="AutoShape 7">
            <a:extLst>
              <a:ext uri="{FF2B5EF4-FFF2-40B4-BE49-F238E27FC236}">
                <a16:creationId xmlns:a16="http://schemas.microsoft.com/office/drawing/2014/main" id="{6F64B693-4D3E-3118-8CE9-298247661D49}"/>
              </a:ext>
            </a:extLst>
          </p:cNvPr>
          <p:cNvSpPr/>
          <p:nvPr/>
        </p:nvSpPr>
        <p:spPr>
          <a:xfrm>
            <a:off x="-4543" y="6426219"/>
            <a:ext cx="5410200" cy="4505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A5E5E03-B478-653B-3DD1-D264CA50FF8E}"/>
              </a:ext>
            </a:extLst>
          </p:cNvPr>
          <p:cNvSpPr txBox="1"/>
          <p:nvPr/>
        </p:nvSpPr>
        <p:spPr>
          <a:xfrm>
            <a:off x="-10848" y="6485560"/>
            <a:ext cx="23485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C20D6D-BDF8-630C-E902-A05215F16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E1D2BF3-3B29-C50E-B478-791C445E4DED}"/>
              </a:ext>
            </a:extLst>
          </p:cNvPr>
          <p:cNvSpPr txBox="1"/>
          <p:nvPr/>
        </p:nvSpPr>
        <p:spPr>
          <a:xfrm>
            <a:off x="3956522" y="852689"/>
            <a:ext cx="336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M/s. Godrej  </a:t>
            </a:r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7A109C-4D31-D150-FCE7-B24CB4CC6F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74" y="1265761"/>
            <a:ext cx="10282103" cy="50648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09663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2"/>
          <p:cNvSpPr txBox="1"/>
          <p:nvPr/>
        </p:nvSpPr>
        <p:spPr>
          <a:xfrm>
            <a:off x="5588001" y="4851400"/>
            <a:ext cx="1734719" cy="4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Certificates and Achievements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3753" y="4237328"/>
            <a:ext cx="1734719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Start and release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971311" y="4237328"/>
            <a:ext cx="2379157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New products releases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309757" y="31472"/>
            <a:ext cx="7502804" cy="476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200" b="1" spc="-119" dirty="0">
                <a:solidFill>
                  <a:srgbClr val="000000"/>
                </a:solidFill>
                <a:latin typeface="Montserrat" panose="00000500000000000000" pitchFamily="2" charset="0"/>
              </a:rPr>
              <a:t>KEY PROJECTS DELIVERED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88181" y="6538995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07 of 16</a:t>
            </a:r>
          </a:p>
        </p:txBody>
      </p:sp>
      <p:sp>
        <p:nvSpPr>
          <p:cNvPr id="75" name="AutoShape 6">
            <a:extLst>
              <a:ext uri="{FF2B5EF4-FFF2-40B4-BE49-F238E27FC236}">
                <a16:creationId xmlns:a16="http://schemas.microsoft.com/office/drawing/2014/main" id="{FF91F1B5-F196-8F2C-5036-CDC7DB8CA412}"/>
              </a:ext>
            </a:extLst>
          </p:cNvPr>
          <p:cNvSpPr/>
          <p:nvPr/>
        </p:nvSpPr>
        <p:spPr>
          <a:xfrm>
            <a:off x="2477" y="6418141"/>
            <a:ext cx="10820400" cy="450551"/>
          </a:xfrm>
          <a:prstGeom prst="rect">
            <a:avLst/>
          </a:prstGeom>
          <a:solidFill>
            <a:srgbClr val="FDBD01"/>
          </a:solidFill>
        </p:spPr>
        <p:txBody>
          <a:bodyPr/>
          <a:lstStyle/>
          <a:p>
            <a:endParaRPr lang="en-IN" sz="1200" dirty="0">
              <a:solidFill>
                <a:srgbClr val="FFC000"/>
              </a:solidFill>
            </a:endParaRPr>
          </a:p>
        </p:txBody>
      </p:sp>
      <p:sp>
        <p:nvSpPr>
          <p:cNvPr id="77" name="AutoShape 7">
            <a:extLst>
              <a:ext uri="{FF2B5EF4-FFF2-40B4-BE49-F238E27FC236}">
                <a16:creationId xmlns:a16="http://schemas.microsoft.com/office/drawing/2014/main" id="{6F64B693-4D3E-3118-8CE9-298247661D49}"/>
              </a:ext>
            </a:extLst>
          </p:cNvPr>
          <p:cNvSpPr/>
          <p:nvPr/>
        </p:nvSpPr>
        <p:spPr>
          <a:xfrm>
            <a:off x="-4543" y="6426219"/>
            <a:ext cx="5410200" cy="4505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A5E5E03-B478-653B-3DD1-D264CA50FF8E}"/>
              </a:ext>
            </a:extLst>
          </p:cNvPr>
          <p:cNvSpPr txBox="1"/>
          <p:nvPr/>
        </p:nvSpPr>
        <p:spPr>
          <a:xfrm>
            <a:off x="-10848" y="6485560"/>
            <a:ext cx="23485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C20D6D-BDF8-630C-E902-A05215F16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E1D2BF3-3B29-C50E-B478-791C445E4DED}"/>
              </a:ext>
            </a:extLst>
          </p:cNvPr>
          <p:cNvSpPr txBox="1"/>
          <p:nvPr/>
        </p:nvSpPr>
        <p:spPr>
          <a:xfrm>
            <a:off x="5193958" y="747237"/>
            <a:ext cx="336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M/s. Godrej  </a:t>
            </a:r>
            <a:endParaRPr lang="en-IN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CB09A7-7E89-1C13-F5DC-0ED07ECDA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606" y="1102933"/>
            <a:ext cx="10272271" cy="52547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92304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2"/>
          <p:cNvSpPr txBox="1"/>
          <p:nvPr/>
        </p:nvSpPr>
        <p:spPr>
          <a:xfrm>
            <a:off x="5588001" y="4851400"/>
            <a:ext cx="1734719" cy="4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Certificates and Achievements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3753" y="4237328"/>
            <a:ext cx="1734719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Start and release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971311" y="4237328"/>
            <a:ext cx="2379157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New products releases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309757" y="31472"/>
            <a:ext cx="7502804" cy="476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200" b="1" spc="-119" dirty="0">
                <a:solidFill>
                  <a:srgbClr val="000000"/>
                </a:solidFill>
                <a:latin typeface="Montserrat" panose="00000500000000000000" pitchFamily="2" charset="0"/>
              </a:rPr>
              <a:t>KEY PROJECTS DELIVERED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88181" y="6538995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08 of 16</a:t>
            </a:r>
          </a:p>
        </p:txBody>
      </p:sp>
      <p:sp>
        <p:nvSpPr>
          <p:cNvPr id="75" name="AutoShape 6">
            <a:extLst>
              <a:ext uri="{FF2B5EF4-FFF2-40B4-BE49-F238E27FC236}">
                <a16:creationId xmlns:a16="http://schemas.microsoft.com/office/drawing/2014/main" id="{FF91F1B5-F196-8F2C-5036-CDC7DB8CA412}"/>
              </a:ext>
            </a:extLst>
          </p:cNvPr>
          <p:cNvSpPr/>
          <p:nvPr/>
        </p:nvSpPr>
        <p:spPr>
          <a:xfrm>
            <a:off x="2477" y="6418141"/>
            <a:ext cx="10820400" cy="450551"/>
          </a:xfrm>
          <a:prstGeom prst="rect">
            <a:avLst/>
          </a:prstGeom>
          <a:solidFill>
            <a:srgbClr val="FDBD01"/>
          </a:solidFill>
        </p:spPr>
        <p:txBody>
          <a:bodyPr/>
          <a:lstStyle/>
          <a:p>
            <a:endParaRPr lang="en-IN" sz="1200" dirty="0">
              <a:solidFill>
                <a:srgbClr val="FFC000"/>
              </a:solidFill>
            </a:endParaRPr>
          </a:p>
        </p:txBody>
      </p:sp>
      <p:sp>
        <p:nvSpPr>
          <p:cNvPr id="77" name="AutoShape 7">
            <a:extLst>
              <a:ext uri="{FF2B5EF4-FFF2-40B4-BE49-F238E27FC236}">
                <a16:creationId xmlns:a16="http://schemas.microsoft.com/office/drawing/2014/main" id="{6F64B693-4D3E-3118-8CE9-298247661D49}"/>
              </a:ext>
            </a:extLst>
          </p:cNvPr>
          <p:cNvSpPr/>
          <p:nvPr/>
        </p:nvSpPr>
        <p:spPr>
          <a:xfrm>
            <a:off x="-4543" y="6426219"/>
            <a:ext cx="5410200" cy="4505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A5E5E03-B478-653B-3DD1-D264CA50FF8E}"/>
              </a:ext>
            </a:extLst>
          </p:cNvPr>
          <p:cNvSpPr txBox="1"/>
          <p:nvPr/>
        </p:nvSpPr>
        <p:spPr>
          <a:xfrm>
            <a:off x="-10848" y="6485560"/>
            <a:ext cx="23485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C20D6D-BDF8-630C-E902-A05215F16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E1D2BF3-3B29-C50E-B478-791C445E4DED}"/>
              </a:ext>
            </a:extLst>
          </p:cNvPr>
          <p:cNvSpPr txBox="1"/>
          <p:nvPr/>
        </p:nvSpPr>
        <p:spPr>
          <a:xfrm>
            <a:off x="4535197" y="723984"/>
            <a:ext cx="336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M/s. </a:t>
            </a:r>
            <a:r>
              <a:rPr lang="en-US" b="1" dirty="0" err="1"/>
              <a:t>Jendamark</a:t>
            </a:r>
            <a:r>
              <a:rPr lang="en-US" b="1" dirty="0"/>
              <a:t> </a:t>
            </a:r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00D517-6E65-1189-2A2A-129A2181EC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936" y="1101394"/>
            <a:ext cx="10201006" cy="51511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26778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2"/>
          <p:cNvSpPr txBox="1"/>
          <p:nvPr/>
        </p:nvSpPr>
        <p:spPr>
          <a:xfrm>
            <a:off x="5588001" y="4851400"/>
            <a:ext cx="1734719" cy="4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Certificates and Achievements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63753" y="4237328"/>
            <a:ext cx="1734719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Start and release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971311" y="4237328"/>
            <a:ext cx="2379157" cy="2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9"/>
              </a:lnSpc>
            </a:pPr>
            <a:r>
              <a:rPr lang="en-US" sz="1338" spc="27" dirty="0">
                <a:solidFill>
                  <a:srgbClr val="FFFFFF"/>
                </a:solidFill>
                <a:latin typeface="Montserrat Ultra-Bold"/>
              </a:rPr>
              <a:t>New products releases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309757" y="31472"/>
            <a:ext cx="7502804" cy="476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200" b="1" spc="-119" dirty="0">
                <a:solidFill>
                  <a:srgbClr val="000000"/>
                </a:solidFill>
                <a:latin typeface="Montserrat" panose="00000500000000000000" pitchFamily="2" charset="0"/>
              </a:rPr>
              <a:t>KEY PROJECTS DELIVERED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688181" y="6538995"/>
            <a:ext cx="1324574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66"/>
              </a:lnSpc>
            </a:pPr>
            <a:r>
              <a:rPr lang="en-US" sz="1333" dirty="0">
                <a:solidFill>
                  <a:srgbClr val="000000"/>
                </a:solidFill>
                <a:latin typeface="Montserrat"/>
              </a:rPr>
              <a:t>Page 9 of 16</a:t>
            </a:r>
          </a:p>
        </p:txBody>
      </p:sp>
      <p:sp>
        <p:nvSpPr>
          <p:cNvPr id="75" name="AutoShape 6">
            <a:extLst>
              <a:ext uri="{FF2B5EF4-FFF2-40B4-BE49-F238E27FC236}">
                <a16:creationId xmlns:a16="http://schemas.microsoft.com/office/drawing/2014/main" id="{FF91F1B5-F196-8F2C-5036-CDC7DB8CA412}"/>
              </a:ext>
            </a:extLst>
          </p:cNvPr>
          <p:cNvSpPr/>
          <p:nvPr/>
        </p:nvSpPr>
        <p:spPr>
          <a:xfrm>
            <a:off x="2477" y="6418141"/>
            <a:ext cx="10820400" cy="450551"/>
          </a:xfrm>
          <a:prstGeom prst="rect">
            <a:avLst/>
          </a:prstGeom>
          <a:solidFill>
            <a:srgbClr val="FDBD01"/>
          </a:solidFill>
        </p:spPr>
        <p:txBody>
          <a:bodyPr/>
          <a:lstStyle/>
          <a:p>
            <a:endParaRPr lang="en-IN" sz="1200" dirty="0">
              <a:solidFill>
                <a:srgbClr val="FFC000"/>
              </a:solidFill>
            </a:endParaRPr>
          </a:p>
        </p:txBody>
      </p:sp>
      <p:sp>
        <p:nvSpPr>
          <p:cNvPr id="77" name="AutoShape 7">
            <a:extLst>
              <a:ext uri="{FF2B5EF4-FFF2-40B4-BE49-F238E27FC236}">
                <a16:creationId xmlns:a16="http://schemas.microsoft.com/office/drawing/2014/main" id="{6F64B693-4D3E-3118-8CE9-298247661D49}"/>
              </a:ext>
            </a:extLst>
          </p:cNvPr>
          <p:cNvSpPr/>
          <p:nvPr/>
        </p:nvSpPr>
        <p:spPr>
          <a:xfrm>
            <a:off x="-4543" y="6426219"/>
            <a:ext cx="5410200" cy="450551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A5E5E03-B478-653B-3DD1-D264CA50FF8E}"/>
              </a:ext>
            </a:extLst>
          </p:cNvPr>
          <p:cNvSpPr txBox="1"/>
          <p:nvPr/>
        </p:nvSpPr>
        <p:spPr>
          <a:xfrm>
            <a:off x="-10848" y="6485560"/>
            <a:ext cx="23485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Montserrat" panose="00000500000000000000" pitchFamily="2" charset="0"/>
              </a:rPr>
              <a:t>www.machinessafety.com</a:t>
            </a:r>
            <a:endParaRPr lang="en-IN" sz="1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C20D6D-BDF8-630C-E902-A05215F16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949" y="-232428"/>
            <a:ext cx="1626809" cy="162680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E1D2BF3-3B29-C50E-B478-791C445E4DED}"/>
              </a:ext>
            </a:extLst>
          </p:cNvPr>
          <p:cNvSpPr txBox="1"/>
          <p:nvPr/>
        </p:nvSpPr>
        <p:spPr>
          <a:xfrm>
            <a:off x="4535197" y="723984"/>
            <a:ext cx="336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M/s. </a:t>
            </a:r>
            <a:r>
              <a:rPr lang="en-US" b="1" dirty="0" err="1"/>
              <a:t>Jendamark</a:t>
            </a:r>
            <a:r>
              <a:rPr lang="en-US" b="1" dirty="0"/>
              <a:t> </a:t>
            </a:r>
            <a:endParaRPr lang="en-IN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220318-1A72-A2DC-BAB3-EDD297DA7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23" y="1152657"/>
            <a:ext cx="10724554" cy="51674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62316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671</Words>
  <Application>Microsoft Office PowerPoint</Application>
  <PresentationFormat>Widescreen</PresentationFormat>
  <Paragraphs>133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Montserrat</vt:lpstr>
      <vt:lpstr>Montserrat Italics</vt:lpstr>
      <vt:lpstr>Montserrat Ultra-Bold</vt:lpstr>
      <vt:lpstr>Montserrat Ultra-Bold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poorva bhasin</dc:creator>
  <cp:lastModifiedBy>poorva bhasin</cp:lastModifiedBy>
  <cp:revision>1</cp:revision>
  <dcterms:created xsi:type="dcterms:W3CDTF">2024-07-18T04:49:40Z</dcterms:created>
  <dcterms:modified xsi:type="dcterms:W3CDTF">2024-07-18T05:56:37Z</dcterms:modified>
</cp:coreProperties>
</file>

<file path=docProps/thumbnail.jpeg>
</file>